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70" r:id="rId14"/>
    <p:sldId id="271" r:id="rId15"/>
    <p:sldId id="272" r:id="rId16"/>
    <p:sldId id="275" r:id="rId17"/>
    <p:sldId id="276" r:id="rId18"/>
    <p:sldId id="277" r:id="rId19"/>
    <p:sldId id="279" r:id="rId20"/>
    <p:sldId id="280" r:id="rId21"/>
    <p:sldId id="281" r:id="rId22"/>
    <p:sldId id="282"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pn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9" name="Rectangle 8"/>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ctrTitle"/>
          </p:nvPr>
        </p:nvSpPr>
        <p:spPr>
          <a:xfrm>
            <a:off x="1154955" y="2099733"/>
            <a:ext cx="8825658" cy="2677648"/>
          </a:xfrm>
        </p:spPr>
        <p:txBody>
          <a:bodyPr anchor="b"/>
          <a:lstStyle>
            <a:lvl1pPr>
              <a:defRPr sz="5400"/>
            </a:lvl1pPr>
          </a:lstStyle>
          <a:p>
            <a:r>
              <a:rPr lang="en-US"/>
              <a:t>Click to edit Master title style</a:t>
            </a:r>
            <a:endParaRPr lang="en-US" dirty="0"/>
          </a:p>
        </p:txBody>
      </p:sp>
      <p:sp>
        <p:nvSpPr>
          <p:cNvPr id="3" name="Subtitle 2"/>
          <p:cNvSpPr>
            <a:spLocks noGrp="1"/>
          </p:cNvSpPr>
          <p:nvPr>
            <p:ph type="subTitle" idx="1"/>
          </p:nvPr>
        </p:nvSpPr>
        <p:spPr bwMode="gray">
          <a:xfrm>
            <a:off x="1154955" y="4777380"/>
            <a:ext cx="8825658" cy="861420"/>
          </a:xfrm>
        </p:spPr>
        <p:txBody>
          <a:bodyPr anchor="t"/>
          <a:lstStyle>
            <a:lvl1pPr marL="0" indent="0" algn="l">
              <a:buNone/>
              <a:defRPr cap="all">
                <a:solidFill>
                  <a:schemeClr val="accent1">
                    <a:lumMod val="60000"/>
                    <a:lumOff val="4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bwMode="gray">
          <a:xfrm rot="5400000">
            <a:off x="10158984" y="1792224"/>
            <a:ext cx="990599" cy="304799"/>
          </a:xfrm>
        </p:spPr>
        <p:txBody>
          <a:bodyPr anchor="t"/>
          <a:lstStyle>
            <a:lvl1pPr algn="l">
              <a:defRPr b="0" i="0">
                <a:solidFill>
                  <a:schemeClr val="bg1">
                    <a:alpha val="60000"/>
                  </a:schemeClr>
                </a:solidFill>
              </a:defRPr>
            </a:lvl1p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bwMode="gray">
          <a:xfrm rot="5400000">
            <a:off x="8951976" y="3227832"/>
            <a:ext cx="3859795" cy="304801"/>
          </a:xfrm>
        </p:spPr>
        <p:txBody>
          <a:bodyPr/>
          <a:lstStyle>
            <a:lvl1pPr>
              <a:defRPr b="0" i="0">
                <a:solidFill>
                  <a:schemeClr val="bg1">
                    <a:alpha val="60000"/>
                  </a:schemeClr>
                </a:solidFill>
              </a:defRPr>
            </a:lvl1pPr>
          </a:lstStyle>
          <a:p>
            <a:endParaRPr lang="en-IN"/>
          </a:p>
        </p:txBody>
      </p:sp>
      <p:sp>
        <p:nvSpPr>
          <p:cNvPr id="11" name="Rectangle 1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12" name="Slide Number Placeholder 5"/>
          <p:cNvSpPr>
            <a:spLocks noGrp="1"/>
          </p:cNvSpPr>
          <p:nvPr>
            <p:ph type="sldNum" sz="quarter" idx="12"/>
          </p:nvPr>
        </p:nvSpPr>
        <p:spPr>
          <a:xfrm>
            <a:off x="10352540" y="295729"/>
            <a:ext cx="838199" cy="767687"/>
          </a:xfrm>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2418668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3" name="Rectangle 12"/>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4" name="Freeform 5"/>
            <p:cNvSpPr/>
            <p:nvPr/>
          </p:nvSpPr>
          <p:spPr bwMode="gray">
            <a:xfrm rot="10371525">
              <a:off x="263767" y="443825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1" name="Freeform 5"/>
            <p:cNvSpPr/>
            <p:nvPr/>
          </p:nvSpPr>
          <p:spPr bwMode="gray">
            <a:xfrm rot="10800000">
              <a:off x="459506" y="321130"/>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4969927"/>
            <a:ext cx="8825659"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54954" y="685800"/>
            <a:ext cx="8825659" cy="3429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54954" y="5536665"/>
            <a:ext cx="8825658" cy="493712"/>
          </a:xfrm>
        </p:spPr>
        <p:txBody>
          <a:bodyPr>
            <a:normAutofit/>
          </a:bodyPr>
          <a:lstStyle>
            <a:lvl1pPr marL="0" indent="0">
              <a:buNone/>
              <a:defRPr sz="12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EDE9C-CE1E-4436-9FAC-D059D24FC614}"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33172619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grpSp>
        <p:nvGrpSpPr>
          <p:cNvPr id="7" name="Group 6"/>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Oval 13"/>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Freeform 5"/>
            <p:cNvSpPr/>
            <p:nvPr/>
          </p:nvSpPr>
          <p:spPr bwMode="gray">
            <a:xfrm rot="21010068">
              <a:off x="8490951" y="2714874"/>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7" name="Freeform 5"/>
            <p:cNvSpPr/>
            <p:nvPr/>
          </p:nvSpPr>
          <p:spPr bwMode="gray">
            <a:xfrm>
              <a:off x="455612" y="2801319"/>
              <a:ext cx="11277600" cy="3602637"/>
            </a:xfrm>
            <a:custGeom>
              <a:avLst/>
              <a:gdLst/>
              <a:ahLst/>
              <a:cxnLst/>
              <a:rect l="l" t="t" r="r" b="b"/>
              <a:pathLst>
                <a:path w="10000" h="7946">
                  <a:moveTo>
                    <a:pt x="0" y="0"/>
                  </a:moveTo>
                  <a:lnTo>
                    <a:pt x="0" y="7945"/>
                  </a:lnTo>
                  <a:lnTo>
                    <a:pt x="10000" y="7946"/>
                  </a:lnTo>
                  <a:lnTo>
                    <a:pt x="10000" y="4"/>
                  </a:lnTo>
                  <a:lnTo>
                    <a:pt x="10000" y="4"/>
                  </a:lnTo>
                  <a:lnTo>
                    <a:pt x="9773" y="91"/>
                  </a:lnTo>
                  <a:lnTo>
                    <a:pt x="9547" y="175"/>
                  </a:lnTo>
                  <a:lnTo>
                    <a:pt x="9320" y="256"/>
                  </a:lnTo>
                  <a:lnTo>
                    <a:pt x="9092" y="326"/>
                  </a:lnTo>
                  <a:lnTo>
                    <a:pt x="8865" y="396"/>
                  </a:lnTo>
                  <a:lnTo>
                    <a:pt x="8637" y="462"/>
                  </a:lnTo>
                  <a:lnTo>
                    <a:pt x="8412" y="518"/>
                  </a:lnTo>
                  <a:lnTo>
                    <a:pt x="8184" y="571"/>
                  </a:lnTo>
                  <a:lnTo>
                    <a:pt x="7957" y="620"/>
                  </a:lnTo>
                  <a:lnTo>
                    <a:pt x="7734" y="662"/>
                  </a:lnTo>
                  <a:lnTo>
                    <a:pt x="7508" y="704"/>
                  </a:lnTo>
                  <a:lnTo>
                    <a:pt x="7285" y="739"/>
                  </a:lnTo>
                  <a:lnTo>
                    <a:pt x="7062" y="767"/>
                  </a:lnTo>
                  <a:lnTo>
                    <a:pt x="6840" y="795"/>
                  </a:lnTo>
                  <a:lnTo>
                    <a:pt x="6620" y="819"/>
                  </a:lnTo>
                  <a:lnTo>
                    <a:pt x="6402" y="837"/>
                  </a:lnTo>
                  <a:lnTo>
                    <a:pt x="6184" y="851"/>
                  </a:lnTo>
                  <a:lnTo>
                    <a:pt x="5968" y="865"/>
                  </a:lnTo>
                  <a:lnTo>
                    <a:pt x="5755" y="872"/>
                  </a:lnTo>
                  <a:lnTo>
                    <a:pt x="5542" y="879"/>
                  </a:lnTo>
                  <a:lnTo>
                    <a:pt x="5332" y="882"/>
                  </a:lnTo>
                  <a:lnTo>
                    <a:pt x="5124" y="879"/>
                  </a:lnTo>
                  <a:lnTo>
                    <a:pt x="4918" y="879"/>
                  </a:lnTo>
                  <a:lnTo>
                    <a:pt x="4714" y="872"/>
                  </a:lnTo>
                  <a:lnTo>
                    <a:pt x="4514" y="861"/>
                  </a:lnTo>
                  <a:lnTo>
                    <a:pt x="4316" y="851"/>
                  </a:lnTo>
                  <a:lnTo>
                    <a:pt x="4122" y="840"/>
                  </a:lnTo>
                  <a:lnTo>
                    <a:pt x="3929" y="823"/>
                  </a:lnTo>
                  <a:lnTo>
                    <a:pt x="3739" y="805"/>
                  </a:lnTo>
                  <a:lnTo>
                    <a:pt x="3553" y="788"/>
                  </a:lnTo>
                  <a:lnTo>
                    <a:pt x="3190" y="742"/>
                  </a:lnTo>
                  <a:lnTo>
                    <a:pt x="2842" y="693"/>
                  </a:lnTo>
                  <a:lnTo>
                    <a:pt x="2508" y="641"/>
                  </a:lnTo>
                  <a:lnTo>
                    <a:pt x="2192" y="585"/>
                  </a:lnTo>
                  <a:lnTo>
                    <a:pt x="1890" y="525"/>
                  </a:lnTo>
                  <a:lnTo>
                    <a:pt x="1610" y="462"/>
                  </a:lnTo>
                  <a:lnTo>
                    <a:pt x="1347" y="399"/>
                  </a:lnTo>
                  <a:lnTo>
                    <a:pt x="1105" y="336"/>
                  </a:lnTo>
                  <a:lnTo>
                    <a:pt x="883" y="277"/>
                  </a:lnTo>
                  <a:lnTo>
                    <a:pt x="686" y="221"/>
                  </a:lnTo>
                  <a:lnTo>
                    <a:pt x="508" y="168"/>
                  </a:lnTo>
                  <a:lnTo>
                    <a:pt x="358" y="123"/>
                  </a:lnTo>
                  <a:lnTo>
                    <a:pt x="232" y="81"/>
                  </a:lnTo>
                  <a:lnTo>
                    <a:pt x="59" y="21"/>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48798" y="1063417"/>
            <a:ext cx="8831816" cy="1372986"/>
          </a:xfrm>
        </p:spPr>
        <p:txBody>
          <a:bodyPr/>
          <a:lstStyle>
            <a:lvl1pPr>
              <a:defRPr sz="4000"/>
            </a:lvl1pPr>
          </a:lstStyle>
          <a:p>
            <a:r>
              <a:rPr lang="en-US"/>
              <a:t>Click to edit Master title style</a:t>
            </a:r>
            <a:endParaRPr lang="en-US" dirty="0"/>
          </a:p>
        </p:txBody>
      </p:sp>
      <p:sp>
        <p:nvSpPr>
          <p:cNvPr id="8" name="Text Placeholder 3"/>
          <p:cNvSpPr>
            <a:spLocks noGrp="1"/>
          </p:cNvSpPr>
          <p:nvPr>
            <p:ph type="body" sz="half" idx="2"/>
          </p:nvPr>
        </p:nvSpPr>
        <p:spPr>
          <a:xfrm>
            <a:off x="1154954" y="3543300"/>
            <a:ext cx="8825659" cy="2476500"/>
          </a:xfrm>
        </p:spPr>
        <p:txBody>
          <a:bodyPr anchor="ct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13" name="Rectangle 12"/>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21448257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grpSp>
        <p:nvGrpSpPr>
          <p:cNvPr id="3" name="Group 2"/>
          <p:cNvGrpSpPr/>
          <p:nvPr/>
        </p:nvGrpSpPr>
        <p:grpSpPr>
          <a:xfrm>
            <a:off x="0" y="0"/>
            <a:ext cx="12192000" cy="6858000"/>
            <a:chOff x="0" y="0"/>
            <a:chExt cx="12192000" cy="6858000"/>
          </a:xfrm>
        </p:grpSpPr>
        <p:sp>
          <p:nvSpPr>
            <p:cNvPr id="17" name="Rectangle 16"/>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20" name="Oval 19"/>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3" name="Oval 22"/>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4" name="Oval 23"/>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5" name="Oval 24"/>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Freeform 5"/>
            <p:cNvSpPr/>
            <p:nvPr/>
          </p:nvSpPr>
          <p:spPr bwMode="gray">
            <a:xfrm rot="21010068">
              <a:off x="8490951" y="41851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8"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16" name="TextBox 15"/>
          <p:cNvSpPr txBox="1"/>
          <p:nvPr/>
        </p:nvSpPr>
        <p:spPr bwMode="gray">
          <a:xfrm>
            <a:off x="881566" y="607336"/>
            <a:ext cx="801912"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13" name="TextBox 12"/>
          <p:cNvSpPr txBox="1"/>
          <p:nvPr/>
        </p:nvSpPr>
        <p:spPr bwMode="gray">
          <a:xfrm>
            <a:off x="9884458" y="2613787"/>
            <a:ext cx="652763" cy="1569660"/>
          </a:xfrm>
          <a:prstGeom prst="rect">
            <a:avLst/>
          </a:prstGeom>
          <a:noFill/>
        </p:spPr>
        <p:txBody>
          <a:bodyPr wrap="square" rtlCol="0">
            <a:spAutoFit/>
          </a:bodyPr>
          <a:lstStyle/>
          <a:p>
            <a:pPr algn="r"/>
            <a:r>
              <a:rPr lang="en-US" sz="9600" b="0" i="0" dirty="0">
                <a:solidFill>
                  <a:schemeClr val="accent1">
                    <a:lumMod val="60000"/>
                    <a:lumOff val="40000"/>
                  </a:schemeClr>
                </a:solidFill>
                <a:latin typeface="Arial"/>
                <a:cs typeface="Arial"/>
              </a:rPr>
              <a:t>”</a:t>
            </a:r>
          </a:p>
        </p:txBody>
      </p:sp>
      <p:sp>
        <p:nvSpPr>
          <p:cNvPr id="2" name="Title 1"/>
          <p:cNvSpPr>
            <a:spLocks noGrp="1"/>
          </p:cNvSpPr>
          <p:nvPr>
            <p:ph type="title"/>
          </p:nvPr>
        </p:nvSpPr>
        <p:spPr>
          <a:xfrm>
            <a:off x="1581878" y="982134"/>
            <a:ext cx="8453906" cy="2696632"/>
          </a:xfrm>
        </p:spPr>
        <p:txBody>
          <a:bodyPr/>
          <a:lstStyle>
            <a:lvl1pPr>
              <a:defRPr sz="4000"/>
            </a:lvl1pPr>
          </a:lstStyle>
          <a:p>
            <a:r>
              <a:rPr lang="en-US"/>
              <a:t>Click to edit Master title style</a:t>
            </a:r>
            <a:endParaRPr lang="en-US" dirty="0"/>
          </a:p>
        </p:txBody>
      </p:sp>
      <p:sp>
        <p:nvSpPr>
          <p:cNvPr id="14" name="Text Placeholder 3"/>
          <p:cNvSpPr>
            <a:spLocks noGrp="1"/>
          </p:cNvSpPr>
          <p:nvPr>
            <p:ph type="body" sz="half" idx="13"/>
          </p:nvPr>
        </p:nvSpPr>
        <p:spPr bwMode="gray">
          <a:xfrm>
            <a:off x="1945945" y="3678766"/>
            <a:ext cx="7731219" cy="342174"/>
          </a:xfrm>
        </p:spPr>
        <p:txBody>
          <a:bodyPr anchor="t">
            <a:normAutofit/>
          </a:bodyPr>
          <a:lstStyle>
            <a:lvl1pPr marL="0" indent="0">
              <a:buNone/>
              <a:defRPr lang="en-US" sz="1400" b="0" i="0" kern="1200" cap="small" dirty="0">
                <a:solidFill>
                  <a:schemeClr val="accent1">
                    <a:lumMod val="60000"/>
                    <a:lumOff val="40000"/>
                  </a:schemeClr>
                </a:solidFill>
                <a:latin typeface="+mn-lt"/>
                <a:ea typeface="+mn-ea"/>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0" name="Text Placeholder 3"/>
          <p:cNvSpPr>
            <a:spLocks noGrp="1"/>
          </p:cNvSpPr>
          <p:nvPr>
            <p:ph type="body" sz="half" idx="2"/>
          </p:nvPr>
        </p:nvSpPr>
        <p:spPr>
          <a:xfrm>
            <a:off x="1154954" y="5029199"/>
            <a:ext cx="9244897" cy="997857"/>
          </a:xfrm>
        </p:spPr>
        <p:txBody>
          <a:bodyPr anchor="ct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19" name="Rectangle 18"/>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47739532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1" name="Rectangle 10"/>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3" name="Freeform 5"/>
            <p:cNvSpPr/>
            <p:nvPr/>
          </p:nvSpPr>
          <p:spPr bwMode="gray">
            <a:xfrm rot="21010068">
              <a:off x="8490951" y="4193583"/>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8" name="Freeform 5"/>
            <p:cNvSpPr/>
            <p:nvPr/>
          </p:nvSpPr>
          <p:spPr bwMode="gray">
            <a:xfrm>
              <a:off x="455612" y="4241801"/>
              <a:ext cx="11277600" cy="2337161"/>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370667"/>
            <a:ext cx="8825660" cy="1822514"/>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154954" y="5024967"/>
            <a:ext cx="8825659" cy="860400"/>
          </a:xfrm>
        </p:spPr>
        <p:txBody>
          <a:bodyPr anchor="t"/>
          <a:lstStyle>
            <a:lvl1pPr marL="0" indent="0" algn="l">
              <a:buNone/>
              <a:defRPr sz="2000" cap="none">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165877369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2603502"/>
            <a:ext cx="314187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6" name="Text Placeholder 3"/>
          <p:cNvSpPr>
            <a:spLocks noGrp="1"/>
          </p:cNvSpPr>
          <p:nvPr>
            <p:ph type="body" sz="half" idx="15"/>
          </p:nvPr>
        </p:nvSpPr>
        <p:spPr>
          <a:xfrm>
            <a:off x="1154953" y="3179764"/>
            <a:ext cx="314187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12721" y="2603500"/>
            <a:ext cx="3147009"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Text Placeholder 3"/>
          <p:cNvSpPr>
            <a:spLocks noGrp="1"/>
          </p:cNvSpPr>
          <p:nvPr>
            <p:ph type="body" sz="half" idx="16"/>
          </p:nvPr>
        </p:nvSpPr>
        <p:spPr>
          <a:xfrm>
            <a:off x="4512721" y="3179763"/>
            <a:ext cx="3147009"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888135" y="2603501"/>
            <a:ext cx="3145730"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Text Placeholder 3"/>
          <p:cNvSpPr>
            <a:spLocks noGrp="1"/>
          </p:cNvSpPr>
          <p:nvPr>
            <p:ph type="body" sz="half" idx="17"/>
          </p:nvPr>
        </p:nvSpPr>
        <p:spPr>
          <a:xfrm>
            <a:off x="7888329" y="3179762"/>
            <a:ext cx="3145536" cy="284729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17" name="Straight Connector 16"/>
          <p:cNvCxnSpPr/>
          <p:nvPr/>
        </p:nvCxnSpPr>
        <p:spPr>
          <a:xfrm>
            <a:off x="440397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77240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2DEDE9C-CE1E-4436-9FAC-D059D24FC614}" type="datetimeFigureOut">
              <a:rPr lang="en-IN" smtClean="0"/>
              <a:t>25-03-2022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16627597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54954" y="4532844"/>
            <a:ext cx="3050438"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9" name="Picture Placeholder 2"/>
          <p:cNvSpPr>
            <a:spLocks noGrp="1" noChangeAspect="1"/>
          </p:cNvSpPr>
          <p:nvPr>
            <p:ph type="pic" idx="15"/>
          </p:nvPr>
        </p:nvSpPr>
        <p:spPr>
          <a:xfrm>
            <a:off x="1334553"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2" name="Text Placeholder 3"/>
          <p:cNvSpPr>
            <a:spLocks noGrp="1"/>
          </p:cNvSpPr>
          <p:nvPr>
            <p:ph type="body" sz="half" idx="18"/>
          </p:nvPr>
        </p:nvSpPr>
        <p:spPr>
          <a:xfrm>
            <a:off x="1154954" y="5109106"/>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Text Placeholder 4"/>
          <p:cNvSpPr>
            <a:spLocks noGrp="1"/>
          </p:cNvSpPr>
          <p:nvPr>
            <p:ph type="body" sz="quarter" idx="3"/>
          </p:nvPr>
        </p:nvSpPr>
        <p:spPr>
          <a:xfrm>
            <a:off x="4568865" y="4532844"/>
            <a:ext cx="3050438" cy="576263"/>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1" name="Picture Placeholder 2"/>
          <p:cNvSpPr>
            <a:spLocks noGrp="1" noChangeAspect="1"/>
          </p:cNvSpPr>
          <p:nvPr>
            <p:ph type="pic" idx="21"/>
          </p:nvPr>
        </p:nvSpPr>
        <p:spPr>
          <a:xfrm>
            <a:off x="4748462" y="2603500"/>
            <a:ext cx="2691243"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3" name="Text Placeholder 3"/>
          <p:cNvSpPr>
            <a:spLocks noGrp="1"/>
          </p:cNvSpPr>
          <p:nvPr>
            <p:ph type="body" sz="half" idx="19"/>
          </p:nvPr>
        </p:nvSpPr>
        <p:spPr>
          <a:xfrm>
            <a:off x="4570172" y="5109105"/>
            <a:ext cx="3050438"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4" name="Text Placeholder 4"/>
          <p:cNvSpPr>
            <a:spLocks noGrp="1"/>
          </p:cNvSpPr>
          <p:nvPr>
            <p:ph type="body" sz="quarter" idx="13"/>
          </p:nvPr>
        </p:nvSpPr>
        <p:spPr>
          <a:xfrm>
            <a:off x="7982775" y="4532845"/>
            <a:ext cx="3051095" cy="576262"/>
          </a:xfrm>
        </p:spPr>
        <p:txBody>
          <a:bodyPr anchor="b">
            <a:noAutofit/>
          </a:bodyPr>
          <a:lstStyle>
            <a:lvl1pPr marL="0" indent="0">
              <a:buNone/>
              <a:defRPr sz="2400" b="0">
                <a:solidFill>
                  <a:schemeClr val="accent1">
                    <a:lumMod val="60000"/>
                    <a:lumOff val="4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2" name="Picture Placeholder 2"/>
          <p:cNvSpPr>
            <a:spLocks noGrp="1" noChangeAspect="1"/>
          </p:cNvSpPr>
          <p:nvPr>
            <p:ph type="pic" idx="22"/>
          </p:nvPr>
        </p:nvSpPr>
        <p:spPr>
          <a:xfrm>
            <a:off x="8163031" y="2603500"/>
            <a:ext cx="2691242" cy="159151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20"/>
          </p:nvPr>
        </p:nvSpPr>
        <p:spPr>
          <a:xfrm>
            <a:off x="7982775" y="5109104"/>
            <a:ext cx="3051096" cy="91795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cxnSp>
        <p:nvCxnSpPr>
          <p:cNvPr id="43" name="Straight Connector 42"/>
          <p:cNvCxnSpPr/>
          <p:nvPr/>
        </p:nvCxnSpPr>
        <p:spPr>
          <a:xfrm>
            <a:off x="4405831"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cxnSp>
        <p:nvCxnSpPr>
          <p:cNvPr id="44" name="Straight Connector 43"/>
          <p:cNvCxnSpPr/>
          <p:nvPr/>
        </p:nvCxnSpPr>
        <p:spPr>
          <a:xfrm>
            <a:off x="7797802" y="2569633"/>
            <a:ext cx="0" cy="3492499"/>
          </a:xfrm>
          <a:prstGeom prst="line">
            <a:avLst/>
          </a:prstGeom>
          <a:ln w="12700" cmpd="sng">
            <a:solidFill>
              <a:schemeClr val="accent1">
                <a:alpha val="40000"/>
              </a:schemeClr>
            </a:solidFill>
          </a:ln>
        </p:spPr>
        <p:style>
          <a:lnRef idx="2">
            <a:schemeClr val="accent1"/>
          </a:lnRef>
          <a:fillRef idx="0">
            <a:schemeClr val="accent1"/>
          </a:fillRef>
          <a:effectRef idx="1">
            <a:schemeClr val="accent1"/>
          </a:effectRef>
          <a:fontRef idx="minor">
            <a:schemeClr val="tx1"/>
          </a:fontRef>
        </p:style>
      </p:cxnSp>
      <p:sp>
        <p:nvSpPr>
          <p:cNvPr id="7" name="Date Placeholder 6"/>
          <p:cNvSpPr>
            <a:spLocks noGrp="1"/>
          </p:cNvSpPr>
          <p:nvPr>
            <p:ph type="dt" sz="half" idx="10"/>
          </p:nvPr>
        </p:nvSpPr>
        <p:spPr/>
        <p:txBody>
          <a:bodyPr/>
          <a:lstStyle/>
          <a:p>
            <a:fld id="{62DEDE9C-CE1E-4436-9FAC-D059D24FC614}" type="datetimeFigureOut">
              <a:rPr lang="en-IN" smtClean="0"/>
              <a:t>25-03-2022</a:t>
            </a:fld>
            <a:endParaRPr lang="en-IN"/>
          </a:p>
        </p:txBody>
      </p:sp>
      <p:sp>
        <p:nvSpPr>
          <p:cNvPr id="8" name="Footer Placeholder 7"/>
          <p:cNvSpPr>
            <a:spLocks noGrp="1"/>
          </p:cNvSpPr>
          <p:nvPr>
            <p:ph type="ftr" sz="quarter" idx="11"/>
          </p:nvPr>
        </p:nvSpPr>
        <p:spPr>
          <a:xfrm>
            <a:off x="561111" y="6391838"/>
            <a:ext cx="3644282" cy="304801"/>
          </a:xfrm>
        </p:spPr>
        <p:txBody>
          <a:bodyPr/>
          <a:lstStyle/>
          <a:p>
            <a:endParaRPr lang="en-IN"/>
          </a:p>
        </p:txBody>
      </p:sp>
      <p:sp>
        <p:nvSpPr>
          <p:cNvPr id="9" name="Slide Number Placeholder 8"/>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343780528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154954" y="973668"/>
            <a:ext cx="8825659" cy="706964"/>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154954" y="2603500"/>
            <a:ext cx="8825659" cy="3416300"/>
          </a:xfrm>
        </p:spPr>
        <p:txBody>
          <a:bodyPr vert="eaVert" anchor="t" anchorCtr="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95439" y="6391838"/>
            <a:ext cx="990599" cy="304799"/>
          </a:xfrm>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2546641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2" name="Rectangle 11"/>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Oval 14"/>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7" name="Rectangle 6"/>
            <p:cNvSpPr/>
            <p:nvPr/>
          </p:nvSpPr>
          <p:spPr bwMode="gray">
            <a:xfrm>
              <a:off x="414867" y="402165"/>
              <a:ext cx="6510866"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7" name="Freeform 5"/>
            <p:cNvSpPr/>
            <p:nvPr/>
          </p:nvSpPr>
          <p:spPr bwMode="gray">
            <a:xfrm rot="5101749">
              <a:off x="6294738" y="457773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0" name="Freeform 5"/>
            <p:cNvSpPr/>
            <p:nvPr/>
          </p:nvSpPr>
          <p:spPr bwMode="gray">
            <a:xfrm rot="5400000">
              <a:off x="44492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3"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Vertical Title 1"/>
          <p:cNvSpPr>
            <a:spLocks noGrp="1"/>
          </p:cNvSpPr>
          <p:nvPr>
            <p:ph type="title" orient="vert"/>
          </p:nvPr>
        </p:nvSpPr>
        <p:spPr>
          <a:xfrm>
            <a:off x="8585235" y="1278467"/>
            <a:ext cx="1409965" cy="4748590"/>
          </a:xfrm>
        </p:spPr>
        <p:txBody>
          <a:bodyPr vert="eaVert" anchor="b" anchorCtr="0"/>
          <a:lstStyle/>
          <a:p>
            <a:r>
              <a:rPr lang="en-US"/>
              <a:t>Click to edit Master title style</a:t>
            </a:r>
            <a:endParaRPr lang="en-US" dirty="0"/>
          </a:p>
        </p:txBody>
      </p:sp>
      <p:sp>
        <p:nvSpPr>
          <p:cNvPr id="3" name="Vertical Text Placeholder 2"/>
          <p:cNvSpPr>
            <a:spLocks noGrp="1"/>
          </p:cNvSpPr>
          <p:nvPr>
            <p:ph type="body" orient="vert" idx="1"/>
          </p:nvPr>
        </p:nvSpPr>
        <p:spPr>
          <a:xfrm>
            <a:off x="1154954" y="1278467"/>
            <a:ext cx="6256025" cy="474859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10653104" y="6391838"/>
            <a:ext cx="992135" cy="304799"/>
          </a:xfrm>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14" name="Rectangle 13"/>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3523827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1154954" y="2603500"/>
            <a:ext cx="8825659" cy="3416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4868030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bwMode="gray">
            <a:xfrm>
              <a:off x="7289800" y="402165"/>
              <a:ext cx="44788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5"/>
            <p:cNvSpPr/>
            <p:nvPr/>
          </p:nvSpPr>
          <p:spPr bwMode="gray">
            <a:xfrm rot="16200000">
              <a:off x="3787244"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2" name="Freeform 5"/>
            <p:cNvSpPr/>
            <p:nvPr/>
          </p:nvSpPr>
          <p:spPr bwMode="gray">
            <a:xfrm rot="15922489">
              <a:off x="4698352"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4" y="2677645"/>
            <a:ext cx="4351025" cy="2283824"/>
          </a:xfrm>
        </p:spPr>
        <p:txBody>
          <a:bodyPr anchor="ctr"/>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895559" y="2677644"/>
            <a:ext cx="3757545" cy="2283824"/>
          </a:xfrm>
        </p:spPr>
        <p:txBody>
          <a:bodyPr anchor="ctr"/>
          <a:lstStyle>
            <a:lvl1pPr marL="0" indent="0" algn="l">
              <a:buNone/>
              <a:defRPr sz="2000" cap="all">
                <a:solidFill>
                  <a:schemeClr val="accent1">
                    <a:lumMod val="60000"/>
                    <a:lumOff val="4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2DEDE9C-CE1E-4436-9FAC-D059D24FC614}" type="datetimeFigureOut">
              <a:rPr lang="en-IN" smtClean="0"/>
              <a:t>25-03-2022</a:t>
            </a:fld>
            <a:endParaRPr lang="en-IN"/>
          </a:p>
        </p:txBody>
      </p:sp>
      <p:sp>
        <p:nvSpPr>
          <p:cNvPr id="5" name="Footer Placeholder 4"/>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37452352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54954" y="2603500"/>
            <a:ext cx="4825158" cy="34163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08712" y="2603500"/>
            <a:ext cx="4825159" cy="34163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2DEDE9C-CE1E-4436-9FAC-D059D24FC614}"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3325749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154954" y="2603500"/>
            <a:ext cx="4825157"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54954" y="3179762"/>
            <a:ext cx="4825158" cy="2840039"/>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08712" y="2603500"/>
            <a:ext cx="4825159" cy="576262"/>
          </a:xfrm>
        </p:spPr>
        <p:txBody>
          <a:bodyPr anchor="b">
            <a:noAutofit/>
          </a:bodyPr>
          <a:lstStyle>
            <a:lvl1pPr marL="0" indent="0">
              <a:buNone/>
              <a:defRPr sz="24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08712" y="3179762"/>
            <a:ext cx="4825159" cy="2840039"/>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2DEDE9C-CE1E-4436-9FAC-D059D24FC614}" type="datetimeFigureOut">
              <a:rPr lang="en-IN" smtClean="0"/>
              <a:t>25-03-2022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14648505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Title 1"/>
          <p:cNvSpPr>
            <a:spLocks noGrp="1"/>
          </p:cNvSpPr>
          <p:nvPr>
            <p:ph type="title"/>
          </p:nvPr>
        </p:nvSpPr>
        <p:spPr>
          <a:xfrm>
            <a:off x="1154954" y="973668"/>
            <a:ext cx="8761413" cy="706964"/>
          </a:xfrm>
        </p:spPr>
        <p:txBody>
          <a:bodyPr/>
          <a:lstStyle>
            <a:lvl1pPr>
              <a:defRPr/>
            </a:lvl1p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2DEDE9C-CE1E-4436-9FAC-D059D24FC614}" type="datetimeFigureOut">
              <a:rPr lang="en-IN" smtClean="0"/>
              <a:t>25-03-2022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21383989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DEDE9C-CE1E-4436-9FAC-D059D24FC614}" type="datetimeFigureOut">
              <a:rPr lang="en-IN" smtClean="0"/>
              <a:t>25-03-2022</a:t>
            </a:fld>
            <a:endParaRPr lang="en-IN"/>
          </a:p>
        </p:txBody>
      </p:sp>
      <p:sp>
        <p:nvSpPr>
          <p:cNvPr id="3" name="Footer Placeholder 2"/>
          <p:cNvSpPr>
            <a:spLocks noGrp="1"/>
          </p:cNvSpPr>
          <p:nvPr>
            <p:ph type="ftr" sz="quarter" idx="11"/>
          </p:nvPr>
        </p:nvSpPr>
        <p:spPr/>
        <p:txBody>
          <a:bodyPr/>
          <a:lstStyle/>
          <a:p>
            <a:endParaRPr lang="en-IN"/>
          </a:p>
        </p:txBody>
      </p:sp>
      <p:sp>
        <p:nvSpPr>
          <p:cNvPr id="7" name="Rectangle 6"/>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4" name="Slide Number Placeholder 3"/>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1719894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2" name="Oval 21"/>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5713412" y="402165"/>
              <a:ext cx="6055253"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18" name="Freeform 5"/>
            <p:cNvSpPr/>
            <p:nvPr/>
          </p:nvSpPr>
          <p:spPr bwMode="gray">
            <a:xfrm rot="15922489">
              <a:off x="3140485"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2229377"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295400"/>
            <a:ext cx="2793158" cy="1600200"/>
          </a:xfrm>
        </p:spPr>
        <p:txBody>
          <a:bodyPr anchor="b"/>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781146" y="1447800"/>
            <a:ext cx="5190066" cy="4572000"/>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bwMode="gray">
          <a:xfrm>
            <a:off x="1154954" y="3129280"/>
            <a:ext cx="2793158" cy="2895599"/>
          </a:xfrm>
        </p:spPr>
        <p:txBody>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EDE9C-CE1E-4436-9FAC-D059D24FC614}"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20191091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9" name="Group 8"/>
          <p:cNvGrpSpPr/>
          <p:nvPr/>
        </p:nvGrpSpPr>
        <p:grpSpPr>
          <a:xfrm>
            <a:off x="0" y="0"/>
            <a:ext cx="12192000" cy="6858000"/>
            <a:chOff x="0" y="0"/>
            <a:chExt cx="12192000" cy="6858000"/>
          </a:xfrm>
        </p:grpSpPr>
        <p:sp>
          <p:nvSpPr>
            <p:cNvPr id="14" name="Rectangle 13"/>
            <p:cNvSpPr/>
            <p:nvPr/>
          </p:nvSpPr>
          <p:spPr>
            <a:xfrm>
              <a:off x="0" y="0"/>
              <a:ext cx="12192000" cy="6858000"/>
            </a:xfrm>
            <a:prstGeom prst="rect">
              <a:avLst/>
            </a:prstGeom>
            <a:blipFill>
              <a:blip r:embed="rId2">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Oval 16"/>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9" name="Oval 18"/>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Oval 19"/>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1" name="Oval 20"/>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bwMode="gray">
            <a:xfrm>
              <a:off x="6172200" y="402165"/>
              <a:ext cx="5596465" cy="6053670"/>
            </a:xfrm>
            <a:prstGeom prst="rect">
              <a:avLst/>
            </a:prstGeom>
            <a:solidFill>
              <a:schemeClr val="bg1"/>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5"/>
            <p:cNvSpPr/>
            <p:nvPr/>
          </p:nvSpPr>
          <p:spPr bwMode="gray">
            <a:xfrm rot="15922489">
              <a:off x="4203594" y="1826078"/>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2" name="Freeform 5"/>
            <p:cNvSpPr/>
            <p:nvPr/>
          </p:nvSpPr>
          <p:spPr bwMode="gray">
            <a:xfrm rot="16200000">
              <a:off x="3295432" y="2801721"/>
              <a:ext cx="6053670" cy="1254558"/>
            </a:xfrm>
            <a:custGeom>
              <a:avLst/>
              <a:gdLst/>
              <a:ahLst/>
              <a:cxnLst/>
              <a:rect l="l" t="t" r="r" b="b"/>
              <a:pathLst>
                <a:path w="10000" h="8000">
                  <a:moveTo>
                    <a:pt x="0" y="0"/>
                  </a:moveTo>
                  <a:lnTo>
                    <a:pt x="0" y="7970"/>
                  </a:lnTo>
                  <a:lnTo>
                    <a:pt x="10000" y="8000"/>
                  </a:lnTo>
                  <a:lnTo>
                    <a:pt x="10000" y="7"/>
                  </a:lnTo>
                  <a:lnTo>
                    <a:pt x="10000" y="7"/>
                  </a:lnTo>
                  <a:lnTo>
                    <a:pt x="9773" y="156"/>
                  </a:lnTo>
                  <a:lnTo>
                    <a:pt x="9547" y="298"/>
                  </a:lnTo>
                  <a:lnTo>
                    <a:pt x="9320" y="437"/>
                  </a:lnTo>
                  <a:lnTo>
                    <a:pt x="9092" y="556"/>
                  </a:lnTo>
                  <a:lnTo>
                    <a:pt x="8865" y="676"/>
                  </a:lnTo>
                  <a:lnTo>
                    <a:pt x="8637" y="788"/>
                  </a:lnTo>
                  <a:lnTo>
                    <a:pt x="8412" y="884"/>
                  </a:lnTo>
                  <a:lnTo>
                    <a:pt x="8184" y="975"/>
                  </a:lnTo>
                  <a:lnTo>
                    <a:pt x="7957" y="1058"/>
                  </a:lnTo>
                  <a:lnTo>
                    <a:pt x="7734" y="1130"/>
                  </a:lnTo>
                  <a:lnTo>
                    <a:pt x="7508" y="1202"/>
                  </a:lnTo>
                  <a:lnTo>
                    <a:pt x="7285" y="1262"/>
                  </a:lnTo>
                  <a:lnTo>
                    <a:pt x="7062" y="1309"/>
                  </a:lnTo>
                  <a:lnTo>
                    <a:pt x="6840" y="1358"/>
                  </a:lnTo>
                  <a:lnTo>
                    <a:pt x="6620" y="1399"/>
                  </a:lnTo>
                  <a:lnTo>
                    <a:pt x="6402" y="1428"/>
                  </a:lnTo>
                  <a:lnTo>
                    <a:pt x="6184" y="1453"/>
                  </a:lnTo>
                  <a:lnTo>
                    <a:pt x="5968" y="1477"/>
                  </a:lnTo>
                  <a:lnTo>
                    <a:pt x="5755" y="1488"/>
                  </a:lnTo>
                  <a:lnTo>
                    <a:pt x="5542" y="1500"/>
                  </a:lnTo>
                  <a:lnTo>
                    <a:pt x="5332" y="1506"/>
                  </a:lnTo>
                  <a:lnTo>
                    <a:pt x="5124" y="1500"/>
                  </a:lnTo>
                  <a:lnTo>
                    <a:pt x="4918" y="1500"/>
                  </a:lnTo>
                  <a:lnTo>
                    <a:pt x="4714" y="1488"/>
                  </a:lnTo>
                  <a:lnTo>
                    <a:pt x="4514" y="1470"/>
                  </a:lnTo>
                  <a:lnTo>
                    <a:pt x="4316" y="1453"/>
                  </a:lnTo>
                  <a:lnTo>
                    <a:pt x="4122" y="1434"/>
                  </a:lnTo>
                  <a:lnTo>
                    <a:pt x="3929" y="1405"/>
                  </a:lnTo>
                  <a:lnTo>
                    <a:pt x="3739" y="1374"/>
                  </a:lnTo>
                  <a:lnTo>
                    <a:pt x="3553" y="1346"/>
                  </a:lnTo>
                  <a:lnTo>
                    <a:pt x="3190" y="1267"/>
                  </a:lnTo>
                  <a:lnTo>
                    <a:pt x="2842" y="1183"/>
                  </a:lnTo>
                  <a:lnTo>
                    <a:pt x="2508" y="1095"/>
                  </a:lnTo>
                  <a:lnTo>
                    <a:pt x="2192" y="998"/>
                  </a:lnTo>
                  <a:lnTo>
                    <a:pt x="1890" y="897"/>
                  </a:lnTo>
                  <a:lnTo>
                    <a:pt x="1610" y="788"/>
                  </a:lnTo>
                  <a:lnTo>
                    <a:pt x="1347" y="681"/>
                  </a:lnTo>
                  <a:lnTo>
                    <a:pt x="1105" y="574"/>
                  </a:lnTo>
                  <a:lnTo>
                    <a:pt x="883" y="473"/>
                  </a:lnTo>
                  <a:lnTo>
                    <a:pt x="686" y="377"/>
                  </a:lnTo>
                  <a:lnTo>
                    <a:pt x="508" y="286"/>
                  </a:lnTo>
                  <a:lnTo>
                    <a:pt x="358" y="210"/>
                  </a:lnTo>
                  <a:lnTo>
                    <a:pt x="232" y="138"/>
                  </a:lnTo>
                  <a:lnTo>
                    <a:pt x="59" y="35"/>
                  </a:lnTo>
                  <a:lnTo>
                    <a:pt x="0" y="0"/>
                  </a:lnTo>
                  <a:lnTo>
                    <a:pt x="0" y="0"/>
                  </a:lnTo>
                  <a:close/>
                </a:path>
              </a:pathLst>
            </a:custGeom>
            <a:solidFill>
              <a:schemeClr val="bg1"/>
            </a:solidFill>
            <a:ln>
              <a:noFill/>
            </a:ln>
          </p:spPr>
        </p:sp>
        <p:sp>
          <p:nvSpPr>
            <p:cNvPr id="15"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1"/>
          <p:cNvSpPr>
            <a:spLocks noGrp="1"/>
          </p:cNvSpPr>
          <p:nvPr>
            <p:ph type="title"/>
          </p:nvPr>
        </p:nvSpPr>
        <p:spPr>
          <a:xfrm>
            <a:off x="1154955" y="1693333"/>
            <a:ext cx="3865134" cy="1735667"/>
          </a:xfrm>
        </p:spPr>
        <p:txBody>
          <a:bodyPr anchor="b">
            <a:normAutofit/>
          </a:bodyPr>
          <a:lstStyle>
            <a:lvl1pPr algn="l">
              <a:defRPr sz="36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547870" y="1143000"/>
            <a:ext cx="3227193" cy="4572000"/>
          </a:xfrm>
          <a:prstGeom prst="roundRect">
            <a:avLst>
              <a:gd name="adj" fmla="val 1858"/>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marL="0" lvl="0" indent="0" algn="ctr">
              <a:buNone/>
            </a:pPr>
            <a:r>
              <a:rPr lang="en-US"/>
              <a:t>Click icon to add picture</a:t>
            </a:r>
            <a:endParaRPr lang="en-US" dirty="0"/>
          </a:p>
        </p:txBody>
      </p:sp>
      <p:sp>
        <p:nvSpPr>
          <p:cNvPr id="4" name="Text Placeholder 3"/>
          <p:cNvSpPr>
            <a:spLocks noGrp="1"/>
          </p:cNvSpPr>
          <p:nvPr>
            <p:ph type="body" sz="half" idx="2"/>
          </p:nvPr>
        </p:nvSpPr>
        <p:spPr bwMode="gray">
          <a:xfrm>
            <a:off x="1154954" y="3657600"/>
            <a:ext cx="3859212" cy="1371600"/>
          </a:xfrm>
        </p:spPr>
        <p:txBody>
          <a:bodyPr>
            <a:normAutofit/>
          </a:bodyPr>
          <a:lstStyle>
            <a:lvl1pPr marL="0" indent="0">
              <a:buNone/>
              <a:defRPr sz="1400">
                <a:solidFill>
                  <a:schemeClr val="accent1">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2DEDE9C-CE1E-4436-9FAC-D059D24FC614}" type="datetimeFigureOut">
              <a:rPr lang="en-IN" smtClean="0"/>
              <a:t>25-03-2022</a:t>
            </a:fld>
            <a:endParaRPr lang="en-IN"/>
          </a:p>
        </p:txBody>
      </p:sp>
      <p:sp>
        <p:nvSpPr>
          <p:cNvPr id="6" name="Footer Placeholder 5"/>
          <p:cNvSpPr>
            <a:spLocks noGrp="1"/>
          </p:cNvSpPr>
          <p:nvPr>
            <p:ph type="ftr" sz="quarter" idx="11"/>
          </p:nvPr>
        </p:nvSpPr>
        <p:spPr/>
        <p:txBody>
          <a:bodyPr/>
          <a:lstStyle/>
          <a:p>
            <a:endParaRPr lang="en-IN"/>
          </a:p>
        </p:txBody>
      </p:sp>
      <p:sp>
        <p:nvSpPr>
          <p:cNvPr id="16" name="Rectangle 15"/>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7" name="Slide Number Placeholder 6"/>
          <p:cNvSpPr>
            <a:spLocks noGrp="1"/>
          </p:cNvSpPr>
          <p:nvPr>
            <p:ph type="sldNum" sz="quarter" idx="12"/>
          </p:nvPr>
        </p:nvSpPr>
        <p:spPr/>
        <p:txBody>
          <a:bodyPr/>
          <a:lstStyle/>
          <a:p>
            <a:fld id="{7C479EE4-4A33-487A-9A25-0C28FD5EE277}" type="slidenum">
              <a:rPr lang="en-IN" smtClean="0"/>
              <a:t>‹#›</a:t>
            </a:fld>
            <a:endParaRPr lang="en-IN"/>
          </a:p>
        </p:txBody>
      </p:sp>
    </p:spTree>
    <p:extLst>
      <p:ext uri="{BB962C8B-B14F-4D97-AF65-F5344CB8AC3E}">
        <p14:creationId xmlns:p14="http://schemas.microsoft.com/office/powerpoint/2010/main" val="4247110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jpe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8" name="Group 7"/>
          <p:cNvGrpSpPr/>
          <p:nvPr/>
        </p:nvGrpSpPr>
        <p:grpSpPr>
          <a:xfrm>
            <a:off x="0" y="0"/>
            <a:ext cx="12192000" cy="6858000"/>
            <a:chOff x="0" y="0"/>
            <a:chExt cx="12192000" cy="6858000"/>
          </a:xfrm>
        </p:grpSpPr>
        <p:sp>
          <p:nvSpPr>
            <p:cNvPr id="7" name="Rectangle 6"/>
            <p:cNvSpPr/>
            <p:nvPr/>
          </p:nvSpPr>
          <p:spPr>
            <a:xfrm>
              <a:off x="0" y="0"/>
              <a:ext cx="12192000" cy="6858000"/>
            </a:xfrm>
            <a:prstGeom prst="rect">
              <a:avLst/>
            </a:prstGeom>
            <a:blipFill>
              <a:blip r:embed="rId19">
                <a:duotone>
                  <a:schemeClr val="dk2">
                    <a:shade val="69000"/>
                    <a:hueMod val="91000"/>
                    <a:satMod val="164000"/>
                    <a:lumMod val="74000"/>
                  </a:schemeClr>
                  <a:schemeClr val="dk2">
                    <a:hueMod val="124000"/>
                    <a:satMod val="140000"/>
                    <a:lumMod val="142000"/>
                  </a:schemeClr>
                </a:duotone>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Oval 12"/>
            <p:cNvSpPr/>
            <p:nvPr/>
          </p:nvSpPr>
          <p:spPr>
            <a:xfrm>
              <a:off x="0" y="2667000"/>
              <a:ext cx="4191000" cy="4191000"/>
            </a:xfrm>
            <a:prstGeom prst="ellipse">
              <a:avLst/>
            </a:prstGeom>
            <a:gradFill flip="none" rotWithShape="1">
              <a:gsLst>
                <a:gs pos="0">
                  <a:schemeClr val="accent5">
                    <a:alpha val="11000"/>
                  </a:schemeClr>
                </a:gs>
                <a:gs pos="75000">
                  <a:schemeClr val="accent5">
                    <a:alpha val="0"/>
                  </a:schemeClr>
                </a:gs>
                <a:gs pos="36000">
                  <a:schemeClr val="accent5">
                    <a:alpha val="10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5" name="Oval 14"/>
            <p:cNvSpPr/>
            <p:nvPr/>
          </p:nvSpPr>
          <p:spPr>
            <a:xfrm>
              <a:off x="0" y="2895600"/>
              <a:ext cx="2362200" cy="2362200"/>
            </a:xfrm>
            <a:prstGeom prst="ellipse">
              <a:avLst/>
            </a:prstGeom>
            <a:gradFill flip="none" rotWithShape="1">
              <a:gsLst>
                <a:gs pos="0">
                  <a:schemeClr val="accent5">
                    <a:alpha val="8000"/>
                  </a:schemeClr>
                </a:gs>
                <a:gs pos="72000">
                  <a:schemeClr val="accent5">
                    <a:alpha val="0"/>
                  </a:schemeClr>
                </a:gs>
                <a:gs pos="36000">
                  <a:schemeClr val="accent5">
                    <a:alpha val="8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8" name="Oval 17"/>
            <p:cNvSpPr/>
            <p:nvPr/>
          </p:nvSpPr>
          <p:spPr>
            <a:xfrm>
              <a:off x="8609012" y="5867400"/>
              <a:ext cx="990600" cy="990600"/>
            </a:xfrm>
            <a:prstGeom prst="ellipse">
              <a:avLst/>
            </a:prstGeom>
            <a:gradFill flip="none" rotWithShape="1">
              <a:gsLst>
                <a:gs pos="0">
                  <a:schemeClr val="accent5">
                    <a:alpha val="14000"/>
                  </a:schemeClr>
                </a:gs>
                <a:gs pos="66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6" name="Oval 15"/>
            <p:cNvSpPr/>
            <p:nvPr/>
          </p:nvSpPr>
          <p:spPr>
            <a:xfrm>
              <a:off x="8609012" y="1676400"/>
              <a:ext cx="2819400" cy="2819400"/>
            </a:xfrm>
            <a:prstGeom prst="ellipse">
              <a:avLst/>
            </a:prstGeom>
            <a:gradFill flip="none" rotWithShape="1">
              <a:gsLst>
                <a:gs pos="0">
                  <a:schemeClr val="accent5">
                    <a:alpha val="7000"/>
                  </a:schemeClr>
                </a:gs>
                <a:gs pos="69000">
                  <a:schemeClr val="accent5">
                    <a:alpha val="0"/>
                  </a:schemeClr>
                </a:gs>
                <a:gs pos="36000">
                  <a:schemeClr val="accent5">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17" name="Oval 16"/>
            <p:cNvSpPr/>
            <p:nvPr/>
          </p:nvSpPr>
          <p:spPr>
            <a:xfrm>
              <a:off x="7999412" y="8464"/>
              <a:ext cx="1600200" cy="1600200"/>
            </a:xfrm>
            <a:prstGeom prst="ellipse">
              <a:avLst/>
            </a:prstGeom>
            <a:gradFill flip="none" rotWithShape="1">
              <a:gsLst>
                <a:gs pos="0">
                  <a:schemeClr val="accent5">
                    <a:alpha val="14000"/>
                  </a:schemeClr>
                </a:gs>
                <a:gs pos="73000">
                  <a:schemeClr val="accent5">
                    <a:alpha val="0"/>
                  </a:schemeClr>
                </a:gs>
                <a:gs pos="36000">
                  <a:schemeClr val="accent5">
                    <a:alpha val="7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sp>
        <p:sp>
          <p:nvSpPr>
            <p:cNvPr id="20" name="Freeform 5"/>
            <p:cNvSpPr/>
            <p:nvPr/>
          </p:nvSpPr>
          <p:spPr bwMode="gray">
            <a:xfrm rot="21010068">
              <a:off x="8490951" y="1797517"/>
              <a:ext cx="3299407" cy="440924"/>
            </a:xfrm>
            <a:custGeom>
              <a:avLst/>
              <a:gdLst/>
              <a:ahLst/>
              <a:cxnLst/>
              <a:rect l="l" t="t" r="r" b="b"/>
              <a:pathLst>
                <a:path w="10000" h="5291">
                  <a:moveTo>
                    <a:pt x="85" y="2532"/>
                  </a:moveTo>
                  <a:cubicBezTo>
                    <a:pt x="1736" y="3911"/>
                    <a:pt x="7524" y="5298"/>
                    <a:pt x="9958" y="5291"/>
                  </a:cubicBezTo>
                  <a:cubicBezTo>
                    <a:pt x="9989" y="1958"/>
                    <a:pt x="9969" y="3333"/>
                    <a:pt x="10000" y="0"/>
                  </a:cubicBezTo>
                  <a:lnTo>
                    <a:pt x="10000" y="0"/>
                  </a:lnTo>
                  <a:lnTo>
                    <a:pt x="9667" y="204"/>
                  </a:lnTo>
                  <a:lnTo>
                    <a:pt x="9334" y="400"/>
                  </a:lnTo>
                  <a:lnTo>
                    <a:pt x="9001" y="590"/>
                  </a:lnTo>
                  <a:lnTo>
                    <a:pt x="8667" y="753"/>
                  </a:lnTo>
                  <a:lnTo>
                    <a:pt x="8333" y="917"/>
                  </a:lnTo>
                  <a:lnTo>
                    <a:pt x="7999" y="1071"/>
                  </a:lnTo>
                  <a:lnTo>
                    <a:pt x="7669" y="1202"/>
                  </a:lnTo>
                  <a:lnTo>
                    <a:pt x="7333" y="1325"/>
                  </a:lnTo>
                  <a:lnTo>
                    <a:pt x="7000" y="1440"/>
                  </a:lnTo>
                  <a:lnTo>
                    <a:pt x="6673" y="1538"/>
                  </a:lnTo>
                  <a:lnTo>
                    <a:pt x="6340" y="1636"/>
                  </a:lnTo>
                  <a:lnTo>
                    <a:pt x="6013" y="1719"/>
                  </a:lnTo>
                  <a:lnTo>
                    <a:pt x="5686" y="1784"/>
                  </a:lnTo>
                  <a:lnTo>
                    <a:pt x="5359" y="1850"/>
                  </a:lnTo>
                  <a:lnTo>
                    <a:pt x="5036" y="1906"/>
                  </a:lnTo>
                  <a:lnTo>
                    <a:pt x="4717" y="1948"/>
                  </a:lnTo>
                  <a:lnTo>
                    <a:pt x="4396" y="1980"/>
                  </a:lnTo>
                  <a:lnTo>
                    <a:pt x="4079" y="2013"/>
                  </a:lnTo>
                  <a:lnTo>
                    <a:pt x="3766" y="2029"/>
                  </a:lnTo>
                  <a:lnTo>
                    <a:pt x="3454" y="2046"/>
                  </a:lnTo>
                  <a:lnTo>
                    <a:pt x="3145" y="2053"/>
                  </a:lnTo>
                  <a:lnTo>
                    <a:pt x="2839" y="2046"/>
                  </a:lnTo>
                  <a:lnTo>
                    <a:pt x="2537" y="2046"/>
                  </a:lnTo>
                  <a:lnTo>
                    <a:pt x="2238" y="2029"/>
                  </a:lnTo>
                  <a:lnTo>
                    <a:pt x="1943" y="2004"/>
                  </a:lnTo>
                  <a:lnTo>
                    <a:pt x="1653" y="1980"/>
                  </a:lnTo>
                  <a:lnTo>
                    <a:pt x="1368" y="1955"/>
                  </a:lnTo>
                  <a:lnTo>
                    <a:pt x="1085" y="1915"/>
                  </a:lnTo>
                  <a:lnTo>
                    <a:pt x="806" y="1873"/>
                  </a:lnTo>
                  <a:lnTo>
                    <a:pt x="533" y="1833"/>
                  </a:lnTo>
                  <a:lnTo>
                    <a:pt x="0" y="1726"/>
                  </a:lnTo>
                  <a:cubicBezTo>
                    <a:pt x="28" y="1995"/>
                    <a:pt x="57" y="2263"/>
                    <a:pt x="85" y="2532"/>
                  </a:cubicBezTo>
                  <a:close/>
                </a:path>
              </a:pathLst>
            </a:custGeom>
            <a:solidFill>
              <a:schemeClr val="bg1">
                <a:alpha val="20000"/>
              </a:schemeClr>
            </a:solidFill>
            <a:ln>
              <a:noFill/>
            </a:ln>
          </p:spPr>
        </p:sp>
        <p:sp>
          <p:nvSpPr>
            <p:cNvPr id="19" name="Freeform 5"/>
            <p:cNvSpPr/>
            <p:nvPr/>
          </p:nvSpPr>
          <p:spPr bwMode="gray">
            <a:xfrm>
              <a:off x="459506" y="1866405"/>
              <a:ext cx="11277600" cy="4533900"/>
            </a:xfrm>
            <a:custGeom>
              <a:avLst/>
              <a:gdLst/>
              <a:ahLst/>
              <a:cxnLst/>
              <a:rect l="0" t="0" r="r" b="b"/>
              <a:pathLst>
                <a:path w="7104" h="2856">
                  <a:moveTo>
                    <a:pt x="0" y="0"/>
                  </a:moveTo>
                  <a:lnTo>
                    <a:pt x="0" y="2856"/>
                  </a:lnTo>
                  <a:lnTo>
                    <a:pt x="7104" y="2856"/>
                  </a:lnTo>
                  <a:lnTo>
                    <a:pt x="7104" y="1"/>
                  </a:lnTo>
                  <a:lnTo>
                    <a:pt x="7104" y="1"/>
                  </a:lnTo>
                  <a:lnTo>
                    <a:pt x="6943" y="26"/>
                  </a:lnTo>
                  <a:lnTo>
                    <a:pt x="6782" y="50"/>
                  </a:lnTo>
                  <a:lnTo>
                    <a:pt x="6621" y="73"/>
                  </a:lnTo>
                  <a:lnTo>
                    <a:pt x="6459" y="93"/>
                  </a:lnTo>
                  <a:lnTo>
                    <a:pt x="6298" y="113"/>
                  </a:lnTo>
                  <a:lnTo>
                    <a:pt x="6136" y="132"/>
                  </a:lnTo>
                  <a:lnTo>
                    <a:pt x="5976" y="148"/>
                  </a:lnTo>
                  <a:lnTo>
                    <a:pt x="5814" y="163"/>
                  </a:lnTo>
                  <a:lnTo>
                    <a:pt x="5653" y="177"/>
                  </a:lnTo>
                  <a:lnTo>
                    <a:pt x="5494" y="189"/>
                  </a:lnTo>
                  <a:lnTo>
                    <a:pt x="5334" y="201"/>
                  </a:lnTo>
                  <a:lnTo>
                    <a:pt x="5175" y="211"/>
                  </a:lnTo>
                  <a:lnTo>
                    <a:pt x="5017" y="219"/>
                  </a:lnTo>
                  <a:lnTo>
                    <a:pt x="4859" y="227"/>
                  </a:lnTo>
                  <a:lnTo>
                    <a:pt x="4703" y="234"/>
                  </a:lnTo>
                  <a:lnTo>
                    <a:pt x="4548" y="239"/>
                  </a:lnTo>
                  <a:lnTo>
                    <a:pt x="4393" y="243"/>
                  </a:lnTo>
                  <a:lnTo>
                    <a:pt x="4240" y="247"/>
                  </a:lnTo>
                  <a:lnTo>
                    <a:pt x="4088" y="249"/>
                  </a:lnTo>
                  <a:lnTo>
                    <a:pt x="3937" y="251"/>
                  </a:lnTo>
                  <a:lnTo>
                    <a:pt x="3788" y="252"/>
                  </a:lnTo>
                  <a:lnTo>
                    <a:pt x="3640" y="251"/>
                  </a:lnTo>
                  <a:lnTo>
                    <a:pt x="3494" y="251"/>
                  </a:lnTo>
                  <a:lnTo>
                    <a:pt x="3349" y="249"/>
                  </a:lnTo>
                  <a:lnTo>
                    <a:pt x="3207" y="246"/>
                  </a:lnTo>
                  <a:lnTo>
                    <a:pt x="3066" y="243"/>
                  </a:lnTo>
                  <a:lnTo>
                    <a:pt x="2928" y="240"/>
                  </a:lnTo>
                  <a:lnTo>
                    <a:pt x="2791" y="235"/>
                  </a:lnTo>
                  <a:lnTo>
                    <a:pt x="2656" y="230"/>
                  </a:lnTo>
                  <a:lnTo>
                    <a:pt x="2524" y="225"/>
                  </a:lnTo>
                  <a:lnTo>
                    <a:pt x="2266" y="212"/>
                  </a:lnTo>
                  <a:lnTo>
                    <a:pt x="2019" y="198"/>
                  </a:lnTo>
                  <a:lnTo>
                    <a:pt x="1782" y="183"/>
                  </a:lnTo>
                  <a:lnTo>
                    <a:pt x="1557" y="167"/>
                  </a:lnTo>
                  <a:lnTo>
                    <a:pt x="1343" y="150"/>
                  </a:lnTo>
                  <a:lnTo>
                    <a:pt x="1144" y="132"/>
                  </a:lnTo>
                  <a:lnTo>
                    <a:pt x="957" y="114"/>
                  </a:lnTo>
                  <a:lnTo>
                    <a:pt x="785" y="96"/>
                  </a:lnTo>
                  <a:lnTo>
                    <a:pt x="627" y="79"/>
                  </a:lnTo>
                  <a:lnTo>
                    <a:pt x="487" y="63"/>
                  </a:lnTo>
                  <a:lnTo>
                    <a:pt x="361" y="48"/>
                  </a:lnTo>
                  <a:lnTo>
                    <a:pt x="254" y="35"/>
                  </a:lnTo>
                  <a:lnTo>
                    <a:pt x="165" y="23"/>
                  </a:lnTo>
                  <a:lnTo>
                    <a:pt x="42" y="6"/>
                  </a:lnTo>
                  <a:lnTo>
                    <a:pt x="0" y="0"/>
                  </a:lnTo>
                  <a:lnTo>
                    <a:pt x="0" y="0"/>
                  </a:lnTo>
                  <a:close/>
                </a:path>
              </a:pathLst>
            </a:custGeom>
            <a:solidFill>
              <a:schemeClr val="bg1"/>
            </a:solidFill>
            <a:ln>
              <a:noFill/>
            </a:ln>
          </p:spPr>
        </p:sp>
        <p:sp>
          <p:nvSpPr>
            <p:cNvPr id="14" name="Freeform 5"/>
            <p:cNvSpPr>
              <a:spLocks noEditPoints="1"/>
            </p:cNvSpPr>
            <p:nvPr/>
          </p:nvSpPr>
          <p:spPr bwMode="gray">
            <a:xfrm>
              <a:off x="0" y="1587"/>
              <a:ext cx="12192000" cy="6856413"/>
            </a:xfrm>
            <a:custGeom>
              <a:avLst/>
              <a:gdLst/>
              <a:ahLst/>
              <a:cxnLst/>
              <a:rect l="0" t="0" r="r" b="b"/>
              <a:pathLst>
                <a:path w="15356" h="8638">
                  <a:moveTo>
                    <a:pt x="0" y="0"/>
                  </a:moveTo>
                  <a:lnTo>
                    <a:pt x="0" y="8638"/>
                  </a:lnTo>
                  <a:lnTo>
                    <a:pt x="15356" y="8638"/>
                  </a:lnTo>
                  <a:lnTo>
                    <a:pt x="15356" y="0"/>
                  </a:lnTo>
                  <a:lnTo>
                    <a:pt x="0" y="0"/>
                  </a:lnTo>
                  <a:close/>
                  <a:moveTo>
                    <a:pt x="14748" y="8038"/>
                  </a:moveTo>
                  <a:lnTo>
                    <a:pt x="600" y="8038"/>
                  </a:lnTo>
                  <a:lnTo>
                    <a:pt x="600" y="592"/>
                  </a:lnTo>
                  <a:lnTo>
                    <a:pt x="14748" y="592"/>
                  </a:lnTo>
                  <a:lnTo>
                    <a:pt x="14748" y="8038"/>
                  </a:lnTo>
                  <a:close/>
                </a:path>
              </a:pathLst>
            </a:custGeom>
            <a:solidFill>
              <a:schemeClr val="bg1"/>
            </a:solidFill>
            <a:ln>
              <a:noFill/>
            </a:ln>
          </p:spPr>
        </p:sp>
      </p:grpSp>
      <p:sp>
        <p:nvSpPr>
          <p:cNvPr id="2" name="Title Placeholder 1"/>
          <p:cNvSpPr>
            <a:spLocks noGrp="1"/>
          </p:cNvSpPr>
          <p:nvPr>
            <p:ph type="title"/>
          </p:nvPr>
        </p:nvSpPr>
        <p:spPr bwMode="gray">
          <a:xfrm>
            <a:off x="1154954" y="973668"/>
            <a:ext cx="8761413" cy="706964"/>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1154954" y="2603500"/>
            <a:ext cx="8761413" cy="34163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653104" y="6391838"/>
            <a:ext cx="990599" cy="304799"/>
          </a:xfrm>
          <a:prstGeom prst="rect">
            <a:avLst/>
          </a:prstGeom>
        </p:spPr>
        <p:txBody>
          <a:bodyPr vert="horz" lIns="91440" tIns="45720" rIns="91440" bIns="45720" rtlCol="0" anchor="ctr"/>
          <a:lstStyle>
            <a:lvl1pPr algn="r">
              <a:defRPr sz="1000" b="1" i="0">
                <a:solidFill>
                  <a:schemeClr val="accent1"/>
                </a:solidFill>
              </a:defRPr>
            </a:lvl1pPr>
          </a:lstStyle>
          <a:p>
            <a:fld id="{62DEDE9C-CE1E-4436-9FAC-D059D24FC614}" type="datetimeFigureOut">
              <a:rPr lang="en-IN" smtClean="0"/>
              <a:t>25-03-2022</a:t>
            </a:fld>
            <a:endParaRPr lang="en-IN"/>
          </a:p>
        </p:txBody>
      </p:sp>
      <p:sp>
        <p:nvSpPr>
          <p:cNvPr id="5" name="Footer Placeholder 4"/>
          <p:cNvSpPr>
            <a:spLocks noGrp="1"/>
          </p:cNvSpPr>
          <p:nvPr>
            <p:ph type="ftr" sz="quarter" idx="3"/>
          </p:nvPr>
        </p:nvSpPr>
        <p:spPr>
          <a:xfrm>
            <a:off x="561110" y="6391838"/>
            <a:ext cx="3859795" cy="304801"/>
          </a:xfrm>
          <a:prstGeom prst="rect">
            <a:avLst/>
          </a:prstGeom>
        </p:spPr>
        <p:txBody>
          <a:bodyPr vert="horz" lIns="91440" tIns="45720" rIns="91440" bIns="45720" rtlCol="0" anchor="ctr"/>
          <a:lstStyle>
            <a:lvl1pPr algn="l">
              <a:defRPr sz="1000" b="1" i="0">
                <a:solidFill>
                  <a:schemeClr val="accent1"/>
                </a:solidFill>
              </a:defRPr>
            </a:lvl1pPr>
          </a:lstStyle>
          <a:p>
            <a:endParaRPr lang="en-IN"/>
          </a:p>
        </p:txBody>
      </p:sp>
      <p:sp>
        <p:nvSpPr>
          <p:cNvPr id="21" name="Rectangle 20"/>
          <p:cNvSpPr/>
          <p:nvPr/>
        </p:nvSpPr>
        <p:spPr>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sp>
      <p:sp>
        <p:nvSpPr>
          <p:cNvPr id="6" name="Slide Number Placeholder 5"/>
          <p:cNvSpPr>
            <a:spLocks noGrp="1"/>
          </p:cNvSpPr>
          <p:nvPr>
            <p:ph type="sldNum" sz="quarter" idx="4"/>
          </p:nvPr>
        </p:nvSpPr>
        <p:spPr bwMode="gray">
          <a:xfrm>
            <a:off x="10352540" y="295729"/>
            <a:ext cx="838199" cy="767687"/>
          </a:xfrm>
          <a:prstGeom prst="rect">
            <a:avLst/>
          </a:prstGeom>
        </p:spPr>
        <p:txBody>
          <a:bodyPr vert="horz" lIns="91440" tIns="45720" rIns="91440" bIns="45720" rtlCol="0" anchor="b"/>
          <a:lstStyle>
            <a:lvl1pPr algn="ctr">
              <a:defRPr sz="2800" b="0" i="0">
                <a:solidFill>
                  <a:schemeClr val="bg1"/>
                </a:solidFill>
              </a:defRPr>
            </a:lvl1pPr>
          </a:lstStyle>
          <a:p>
            <a:fld id="{7C479EE4-4A33-487A-9A25-0C28FD5EE277}" type="slidenum">
              <a:rPr lang="en-IN" smtClean="0"/>
              <a:t>‹#›</a:t>
            </a:fld>
            <a:endParaRPr lang="en-IN"/>
          </a:p>
        </p:txBody>
      </p:sp>
    </p:spTree>
    <p:extLst>
      <p:ext uri="{BB962C8B-B14F-4D97-AF65-F5344CB8AC3E}">
        <p14:creationId xmlns:p14="http://schemas.microsoft.com/office/powerpoint/2010/main" val="1334767247"/>
      </p:ext>
    </p:extLst>
  </p:cSld>
  <p:clrMap bg1="lt1" tx1="dk1" bg2="lt2" tx2="dk2" accent1="accent1" accent2="accent2" accent3="accent3" accent4="accent4" accent5="accent5" accent6="accent6" hlink="hlink" folHlink="folHlink"/>
  <p:sldLayoutIdLst>
    <p:sldLayoutId id="2147483679" r:id="rId1"/>
    <p:sldLayoutId id="2147483680" r:id="rId2"/>
    <p:sldLayoutId id="2147483681" r:id="rId3"/>
    <p:sldLayoutId id="2147483682" r:id="rId4"/>
    <p:sldLayoutId id="2147483683" r:id="rId5"/>
    <p:sldLayoutId id="2147483684" r:id="rId6"/>
    <p:sldLayoutId id="2147483685" r:id="rId7"/>
    <p:sldLayoutId id="2147483686" r:id="rId8"/>
    <p:sldLayoutId id="2147483687" r:id="rId9"/>
    <p:sldLayoutId id="2147483688" r:id="rId10"/>
    <p:sldLayoutId id="2147483689" r:id="rId11"/>
    <p:sldLayoutId id="2147483690" r:id="rId12"/>
    <p:sldLayoutId id="2147483691" r:id="rId13"/>
    <p:sldLayoutId id="2147483692" r:id="rId14"/>
    <p:sldLayoutId id="2147483693" r:id="rId15"/>
    <p:sldLayoutId id="2147483694" r:id="rId16"/>
    <p:sldLayoutId id="2147483695" r:id="rId17"/>
  </p:sldLayoutIdLst>
  <p:txStyles>
    <p:titleStyle>
      <a:lvl1pPr algn="l" defTabSz="457200" rtl="0" eaLnBrk="1" latinLnBrk="0" hangingPunct="1">
        <a:spcBef>
          <a:spcPct val="0"/>
        </a:spcBef>
        <a:buNone/>
        <a:defRPr sz="3600" b="0" i="0" kern="1200">
          <a:solidFill>
            <a:schemeClr val="bg2"/>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b="0" i="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freepngimg.com/png/9042-8-number-png" TargetMode="External"/><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11.xml.rels><?xml version="1.0" encoding="UTF-8" standalone="yes"?>
<Relationships xmlns="http://schemas.openxmlformats.org/package/2006/relationships"><Relationship Id="rId3" Type="http://schemas.openxmlformats.org/officeDocument/2006/relationships/hyperlink" Target="http://www.skillscommons.org/handle/taaccct/15032" TargetMode="External"/><Relationship Id="rId2" Type="http://schemas.openxmlformats.org/officeDocument/2006/relationships/image" Target="../media/image10.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www.flickr.com/photos/nasa_goddard/8698792827/" TargetMode="External"/><Relationship Id="rId2" Type="http://schemas.openxmlformats.org/officeDocument/2006/relationships/image" Target="../media/image11.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3.xml.rels><?xml version="1.0" encoding="UTF-8" standalone="yes"?>
<Relationships xmlns="http://schemas.openxmlformats.org/package/2006/relationships"><Relationship Id="rId3" Type="http://schemas.openxmlformats.org/officeDocument/2006/relationships/hyperlink" Target="https://www.debbest.com/tag/teaching/" TargetMode="External"/><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hyperlink" Target="https://creativecommons.org/licenses/by-nc/3.0/"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occhealthsafety.wikidot.com/blog:_start/date/2015" TargetMode="External"/><Relationship Id="rId2" Type="http://schemas.openxmlformats.org/officeDocument/2006/relationships/image" Target="../media/image13.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montrealethics.ai/trust-me-how-to-use-trust-by-design-to-build-resilient-tech-in-times-of-crisis/" TargetMode="External"/><Relationship Id="rId2" Type="http://schemas.openxmlformats.org/officeDocument/2006/relationships/image" Target="../media/image14.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libertytvradio.com/utme-nimc-advises-candidates-on-nin-enrollment-for-easy-access/" TargetMode="External"/><Relationship Id="rId2" Type="http://schemas.openxmlformats.org/officeDocument/2006/relationships/image" Target="../media/image15.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17.xml.rels><?xml version="1.0" encoding="UTF-8" standalone="yes"?>
<Relationships xmlns="http://schemas.openxmlformats.org/package/2006/relationships"><Relationship Id="rId3" Type="http://schemas.openxmlformats.org/officeDocument/2006/relationships/hyperlink" Target="https://pxhere.com/en/photo/1573861" TargetMode="External"/><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pixabay.com/en/rules-board-circle-font-wont-1752415/" TargetMode="External"/><Relationship Id="rId2" Type="http://schemas.openxmlformats.org/officeDocument/2006/relationships/image" Target="../media/image17.jp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shakeuplearning.com/blog/top-10-tech-tips-for-teachers/" TargetMode="External"/><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philippehavinh.wordpress.com/2011/page/11/" TargetMode="External"/><Relationship Id="rId2" Type="http://schemas.openxmlformats.org/officeDocument/2006/relationships/image" Target="../media/image19.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s://www.atlantictraining.com/blog/personal-protective-equipment-stock-photo/" TargetMode="External"/><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22.xml.rels><?xml version="1.0" encoding="UTF-8" standalone="yes"?>
<Relationships xmlns="http://schemas.openxmlformats.org/package/2006/relationships"><Relationship Id="rId3" Type="http://schemas.openxmlformats.org/officeDocument/2006/relationships/hyperlink" Target="http://www.thebluediamondgallery.com/handwriting/t/thank-you.html" TargetMode="External"/><Relationship Id="rId2" Type="http://schemas.openxmlformats.org/officeDocument/2006/relationships/image" Target="../media/image21.jpg"/><Relationship Id="rId1" Type="http://schemas.openxmlformats.org/officeDocument/2006/relationships/slideLayout" Target="../slideLayouts/slideLayout2.xml"/><Relationship Id="rId4" Type="http://schemas.openxmlformats.org/officeDocument/2006/relationships/hyperlink" Target="https://creativecommons.org/licenses/by-sa/3.0/" TargetMode="External"/></Relationships>
</file>

<file path=ppt/slides/_rels/slide3.xml.rels><?xml version="1.0" encoding="UTF-8" standalone="yes"?>
<Relationships xmlns="http://schemas.openxmlformats.org/package/2006/relationships"><Relationship Id="rId3" Type="http://schemas.openxmlformats.org/officeDocument/2006/relationships/hyperlink" Target="http://www.lawyersandsettlements.com/blog/tag/workplace-safety" TargetMode="External"/><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hyperlink" Target="https://creativecommons.org/licenses/by-nd/3.0/"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www.flickr.com/photos/navfac/8552567928/" TargetMode="External"/><Relationship Id="rId2" Type="http://schemas.openxmlformats.org/officeDocument/2006/relationships/image" Target="../media/image3.jpg"/><Relationship Id="rId1" Type="http://schemas.openxmlformats.org/officeDocument/2006/relationships/slideLayout" Target="../slideLayouts/slideLayout2.xml"/><Relationship Id="rId4" Type="http://schemas.openxmlformats.org/officeDocument/2006/relationships/hyperlink" Target="https://creativecommons.org/licenses/by/3.0/"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www.aliem.com/2017/5-reason-em-residents-survey-wellness/" TargetMode="External"/><Relationship Id="rId2" Type="http://schemas.openxmlformats.org/officeDocument/2006/relationships/image" Target="../media/image4.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www.peoplemattersglobal.com/article/employee-engagement/mental-well-being-is-part-of-workplace-safety-too-27653"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vinayravindran.com/2013/09/22/guest-blog-retaining-good-people-company-big-challenge/"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onlineinternetmarketinghelp.com/maximize-your-time-by-being-productive/" TargetMode="External"/><Relationship Id="rId2" Type="http://schemas.openxmlformats.org/officeDocument/2006/relationships/image" Target="../media/image7.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_rels/slide9.xml.rels><?xml version="1.0" encoding="UTF-8" standalone="yes"?>
<Relationships xmlns="http://schemas.openxmlformats.org/package/2006/relationships"><Relationship Id="rId3" Type="http://schemas.openxmlformats.org/officeDocument/2006/relationships/hyperlink" Target="http://www.hrbartender.com/2013/recruiting/simple-solution-cost-effective-employer-branding-infographic-ask-hr-bartender/" TargetMode="External"/><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hyperlink" Target="https://creativecommons.org/licenses/by-nc-nd/3.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3B13BA-ADB3-4B79-9F9B-E2C48219636D}"/>
              </a:ext>
            </a:extLst>
          </p:cNvPr>
          <p:cNvSpPr>
            <a:spLocks noGrp="1"/>
          </p:cNvSpPr>
          <p:nvPr>
            <p:ph type="ctrTitle"/>
          </p:nvPr>
        </p:nvSpPr>
        <p:spPr>
          <a:xfrm>
            <a:off x="1524000" y="1123026"/>
            <a:ext cx="9144000" cy="1620174"/>
          </a:xfrm>
        </p:spPr>
        <p:txBody>
          <a:bodyPr/>
          <a:lstStyle/>
          <a:p>
            <a:pPr algn="ctr"/>
            <a:r>
              <a:rPr lang="en-US" sz="6000" b="1" i="1" u="sng" dirty="0">
                <a:solidFill>
                  <a:srgbClr val="C00000"/>
                </a:solidFill>
              </a:rPr>
              <a:t>SAFETY AT WORKPLACE</a:t>
            </a:r>
            <a:endParaRPr lang="en-IN" sz="6000" b="1" i="1" u="sng" dirty="0">
              <a:solidFill>
                <a:srgbClr val="C00000"/>
              </a:solidFill>
            </a:endParaRPr>
          </a:p>
        </p:txBody>
      </p:sp>
      <p:sp>
        <p:nvSpPr>
          <p:cNvPr id="3" name="Subtitle 2">
            <a:extLst>
              <a:ext uri="{FF2B5EF4-FFF2-40B4-BE49-F238E27FC236}">
                <a16:creationId xmlns:a16="http://schemas.microsoft.com/office/drawing/2014/main" id="{E2B26C28-8B5A-41A5-8298-BBECF66D296A}"/>
              </a:ext>
            </a:extLst>
          </p:cNvPr>
          <p:cNvSpPr>
            <a:spLocks noGrp="1"/>
          </p:cNvSpPr>
          <p:nvPr>
            <p:ph type="subTitle" idx="1"/>
          </p:nvPr>
        </p:nvSpPr>
        <p:spPr>
          <a:xfrm>
            <a:off x="2440963" y="3278079"/>
            <a:ext cx="8825658" cy="2962923"/>
          </a:xfrm>
        </p:spPr>
        <p:txBody>
          <a:bodyPr>
            <a:noAutofit/>
          </a:bodyPr>
          <a:lstStyle/>
          <a:p>
            <a:pPr algn="ctr"/>
            <a:r>
              <a:rPr lang="en-IN" sz="2800" b="1" dirty="0">
                <a:solidFill>
                  <a:srgbClr val="FF0000"/>
                </a:solidFill>
              </a:rPr>
              <a:t>-NITHAN.R </a:t>
            </a:r>
          </a:p>
          <a:p>
            <a:pPr algn="ctr"/>
            <a:r>
              <a:rPr lang="en-IN" sz="2800" b="1" dirty="0">
                <a:solidFill>
                  <a:srgbClr val="FF0000"/>
                </a:solidFill>
              </a:rPr>
              <a:t>DHARANEESH</a:t>
            </a:r>
          </a:p>
          <a:p>
            <a:pPr algn="ctr"/>
            <a:r>
              <a:rPr lang="en-IN" sz="2800" b="1" dirty="0">
                <a:solidFill>
                  <a:srgbClr val="FF0000"/>
                </a:solidFill>
              </a:rPr>
              <a:t>GOKUL KRISHNA</a:t>
            </a:r>
          </a:p>
          <a:p>
            <a:pPr algn="ctr"/>
            <a:r>
              <a:rPr lang="en-IN" sz="2800" b="1" dirty="0">
                <a:solidFill>
                  <a:srgbClr val="FF0000"/>
                </a:solidFill>
              </a:rPr>
              <a:t>MOHANASHARAN</a:t>
            </a:r>
          </a:p>
          <a:p>
            <a:pPr algn="ctr"/>
            <a:r>
              <a:rPr lang="en-IN" sz="2800" b="1" dirty="0">
                <a:solidFill>
                  <a:srgbClr val="FF0000"/>
                </a:solidFill>
              </a:rPr>
              <a:t>( AI &amp; DS )        </a:t>
            </a:r>
          </a:p>
        </p:txBody>
      </p:sp>
    </p:spTree>
    <p:extLst>
      <p:ext uri="{BB962C8B-B14F-4D97-AF65-F5344CB8AC3E}">
        <p14:creationId xmlns:p14="http://schemas.microsoft.com/office/powerpoint/2010/main" val="14818015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A73D5-B189-4CFC-8C68-A0DC88A3564A}"/>
              </a:ext>
            </a:extLst>
          </p:cNvPr>
          <p:cNvSpPr>
            <a:spLocks noGrp="1"/>
          </p:cNvSpPr>
          <p:nvPr>
            <p:ph type="title"/>
          </p:nvPr>
        </p:nvSpPr>
        <p:spPr>
          <a:xfrm>
            <a:off x="651768" y="613700"/>
            <a:ext cx="7888549" cy="1325563"/>
          </a:xfrm>
        </p:spPr>
        <p:txBody>
          <a:bodyPr>
            <a:normAutofit/>
          </a:bodyPr>
          <a:lstStyle/>
          <a:p>
            <a:r>
              <a:rPr lang="en-US" b="1" dirty="0">
                <a:solidFill>
                  <a:schemeClr val="bg1"/>
                </a:solidFill>
                <a:latin typeface="neue-haas-unica"/>
              </a:rPr>
              <a:t>8 </a:t>
            </a:r>
            <a:r>
              <a:rPr lang="en-US" b="1" i="0" dirty="0">
                <a:solidFill>
                  <a:schemeClr val="bg1"/>
                </a:solidFill>
                <a:effectLst/>
                <a:latin typeface="neue-haas-unica"/>
              </a:rPr>
              <a:t>Workplace Safety Best Practices</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023739EA-FD4C-4386-B25E-F42970DE3607}"/>
              </a:ext>
            </a:extLst>
          </p:cNvPr>
          <p:cNvSpPr>
            <a:spLocks noGrp="1"/>
          </p:cNvSpPr>
          <p:nvPr>
            <p:ph idx="1"/>
          </p:nvPr>
        </p:nvSpPr>
        <p:spPr>
          <a:xfrm>
            <a:off x="754603" y="2476871"/>
            <a:ext cx="6187737" cy="4270158"/>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Organizations with employees who are at high risk of getting injured often have structured and well-designed workplace safety strategies in place. As they are aware of the consequences of neglecting workplace safety, they understand that having a good plan can significantly improve employees’ health, safety and wellbeing. </a:t>
            </a:r>
          </a:p>
          <a:p>
            <a:pPr algn="l" fontAlgn="base"/>
            <a:r>
              <a:rPr lang="en-US" sz="2400" i="0" dirty="0">
                <a:solidFill>
                  <a:srgbClr val="3C3C3C"/>
                </a:solidFill>
                <a:effectLst/>
                <a:latin typeface="Calibri" panose="020F0502020204030204" pitchFamily="34" charset="0"/>
                <a:cs typeface="Calibri" panose="020F0502020204030204" pitchFamily="34" charset="0"/>
              </a:rPr>
              <a:t>Let’s now take a look into some best practices for ensuring safe working conditions. </a:t>
            </a:r>
          </a:p>
          <a:p>
            <a:endParaRPr lang="en-IN" sz="24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91C72427-537A-43D0-A236-96C1FE8DBAF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682883" y="1722268"/>
            <a:ext cx="4381129" cy="4381129"/>
          </a:xfrm>
          <a:prstGeom prst="rect">
            <a:avLst/>
          </a:prstGeom>
        </p:spPr>
      </p:pic>
      <p:sp>
        <p:nvSpPr>
          <p:cNvPr id="8" name="TextBox 7">
            <a:extLst>
              <a:ext uri="{FF2B5EF4-FFF2-40B4-BE49-F238E27FC236}">
                <a16:creationId xmlns:a16="http://schemas.microsoft.com/office/drawing/2014/main" id="{6B6A75D3-5478-4C37-8009-FAB59D1EFE41}"/>
              </a:ext>
            </a:extLst>
          </p:cNvPr>
          <p:cNvSpPr txBox="1"/>
          <p:nvPr/>
        </p:nvSpPr>
        <p:spPr>
          <a:xfrm>
            <a:off x="7688061" y="6186766"/>
            <a:ext cx="4375951" cy="230832"/>
          </a:xfrm>
          <a:prstGeom prst="rect">
            <a:avLst/>
          </a:prstGeom>
          <a:noFill/>
        </p:spPr>
        <p:txBody>
          <a:bodyPr wrap="square" rtlCol="0">
            <a:spAutoFit/>
          </a:bodyPr>
          <a:lstStyle/>
          <a:p>
            <a:r>
              <a:rPr lang="en-IN" sz="900">
                <a:hlinkClick r:id="rId3" tooltip="https://www.freepngimg.com/png/9042-8-number-png"/>
              </a:rPr>
              <a:t>This Photo</a:t>
            </a:r>
            <a:r>
              <a:rPr lang="en-IN" sz="900"/>
              <a:t> by Unknown Author is licensed under </a:t>
            </a:r>
            <a:r>
              <a:rPr lang="en-IN" sz="900">
                <a:hlinkClick r:id="rId4" tooltip="https://creativecommons.org/licenses/by-nc/3.0/"/>
              </a:rPr>
              <a:t>CC BY-NC</a:t>
            </a:r>
            <a:endParaRPr lang="en-IN" sz="900"/>
          </a:p>
        </p:txBody>
      </p:sp>
    </p:spTree>
    <p:extLst>
      <p:ext uri="{BB962C8B-B14F-4D97-AF65-F5344CB8AC3E}">
        <p14:creationId xmlns:p14="http://schemas.microsoft.com/office/powerpoint/2010/main" val="308795640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1B27A-9990-4D63-A168-293C6DFD05FD}"/>
              </a:ext>
            </a:extLst>
          </p:cNvPr>
          <p:cNvSpPr>
            <a:spLocks noGrp="1"/>
          </p:cNvSpPr>
          <p:nvPr>
            <p:ph type="title"/>
          </p:nvPr>
        </p:nvSpPr>
        <p:spPr>
          <a:xfrm>
            <a:off x="506029" y="488272"/>
            <a:ext cx="8202965" cy="1420427"/>
          </a:xfrm>
        </p:spPr>
        <p:txBody>
          <a:bodyPr>
            <a:normAutofit fontScale="90000"/>
          </a:bodyPr>
          <a:lstStyle/>
          <a:p>
            <a:pPr fontAlgn="base"/>
            <a:r>
              <a:rPr lang="en-US" b="1" i="0" dirty="0">
                <a:solidFill>
                  <a:schemeClr val="bg1"/>
                </a:solidFill>
                <a:effectLst/>
                <a:latin typeface="neue-haas-unica"/>
              </a:rPr>
              <a:t>1. Identify all the workplace safety hazards</a:t>
            </a:r>
            <a:br>
              <a:rPr lang="en-US" b="1" i="0" dirty="0">
                <a:solidFill>
                  <a:schemeClr val="bg1"/>
                </a:solidFill>
                <a:effectLst/>
                <a:latin typeface="neue-haas-unica"/>
              </a:rPr>
            </a:br>
            <a:br>
              <a:rPr lang="en-US" dirty="0">
                <a:solidFill>
                  <a:schemeClr val="bg1"/>
                </a:solidFill>
              </a:rPr>
            </a:br>
            <a:endParaRPr lang="en-IN" dirty="0">
              <a:solidFill>
                <a:schemeClr val="bg1"/>
              </a:solidFill>
            </a:endParaRPr>
          </a:p>
        </p:txBody>
      </p:sp>
      <p:sp>
        <p:nvSpPr>
          <p:cNvPr id="3" name="Content Placeholder 2">
            <a:extLst>
              <a:ext uri="{FF2B5EF4-FFF2-40B4-BE49-F238E27FC236}">
                <a16:creationId xmlns:a16="http://schemas.microsoft.com/office/drawing/2014/main" id="{A6F4CE19-7B50-4EDC-9E25-6A36E2CB07F9}"/>
              </a:ext>
            </a:extLst>
          </p:cNvPr>
          <p:cNvSpPr>
            <a:spLocks noGrp="1"/>
          </p:cNvSpPr>
          <p:nvPr>
            <p:ph idx="1"/>
          </p:nvPr>
        </p:nvSpPr>
        <p:spPr>
          <a:xfrm>
            <a:off x="621437" y="2325950"/>
            <a:ext cx="6409677" cy="4532050"/>
          </a:xfrm>
        </p:spPr>
        <p:txBody>
          <a:bodyPr>
            <a:norm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Before you even start building your workplace safety plan, it is important to define and understand all the potential sources of hazard in the workplace. </a:t>
            </a:r>
          </a:p>
          <a:p>
            <a:pPr algn="l" fontAlgn="base"/>
            <a:r>
              <a:rPr lang="en-US" sz="2400" i="0" dirty="0">
                <a:solidFill>
                  <a:srgbClr val="3C3C3C"/>
                </a:solidFill>
                <a:effectLst/>
                <a:latin typeface="Calibri" panose="020F0502020204030204" pitchFamily="34" charset="0"/>
                <a:cs typeface="Calibri" panose="020F0502020204030204" pitchFamily="34" charset="0"/>
              </a:rPr>
              <a:t>Identifying those safety hazards and issues is the first step in protecting employees in the workplace. Some of the most common hazards often include ergonomics, hazardous chemicals, mechanical problems, noise pollution, restricted visibility, dangers of falling and weather-related hazards. </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A492A1A-75C9-4FED-AF42-75EDDE030B24}"/>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31114" y="2592773"/>
            <a:ext cx="5006265" cy="3337510"/>
          </a:xfrm>
          <a:prstGeom prst="rect">
            <a:avLst/>
          </a:prstGeom>
        </p:spPr>
      </p:pic>
      <p:sp>
        <p:nvSpPr>
          <p:cNvPr id="6" name="TextBox 5">
            <a:extLst>
              <a:ext uri="{FF2B5EF4-FFF2-40B4-BE49-F238E27FC236}">
                <a16:creationId xmlns:a16="http://schemas.microsoft.com/office/drawing/2014/main" id="{C3C614AE-5027-4AAA-8FD7-B09AD54DEA14}"/>
              </a:ext>
            </a:extLst>
          </p:cNvPr>
          <p:cNvSpPr txBox="1"/>
          <p:nvPr/>
        </p:nvSpPr>
        <p:spPr>
          <a:xfrm>
            <a:off x="8898911" y="5106710"/>
            <a:ext cx="3138468" cy="369332"/>
          </a:xfrm>
          <a:prstGeom prst="rect">
            <a:avLst/>
          </a:prstGeom>
          <a:noFill/>
        </p:spPr>
        <p:txBody>
          <a:bodyPr wrap="square" rtlCol="0">
            <a:spAutoFit/>
          </a:bodyPr>
          <a:lstStyle/>
          <a:p>
            <a:r>
              <a:rPr lang="en-IN" sz="900">
                <a:hlinkClick r:id="rId3" tooltip="http://www.skillscommons.org/handle/taaccct/15032"/>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37982959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258BF5-5317-49ED-91B6-94D6989DDC0D}"/>
              </a:ext>
            </a:extLst>
          </p:cNvPr>
          <p:cNvSpPr>
            <a:spLocks noGrp="1"/>
          </p:cNvSpPr>
          <p:nvPr>
            <p:ph type="title"/>
          </p:nvPr>
        </p:nvSpPr>
        <p:spPr>
          <a:xfrm>
            <a:off x="559293" y="648075"/>
            <a:ext cx="9374829" cy="1189601"/>
          </a:xfrm>
        </p:spPr>
        <p:txBody>
          <a:bodyPr>
            <a:normAutofit fontScale="90000"/>
          </a:bodyPr>
          <a:lstStyle/>
          <a:p>
            <a:r>
              <a:rPr lang="en-US" b="1" i="0" dirty="0">
                <a:solidFill>
                  <a:schemeClr val="bg1"/>
                </a:solidFill>
                <a:effectLst/>
                <a:latin typeface="neue-haas-unica"/>
              </a:rPr>
              <a:t>2. Define safety policies and remind employees to follow them</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C635EA87-CB23-4135-A20C-1C189F5C2675}"/>
              </a:ext>
            </a:extLst>
          </p:cNvPr>
          <p:cNvSpPr>
            <a:spLocks noGrp="1"/>
          </p:cNvSpPr>
          <p:nvPr>
            <p:ph idx="1"/>
          </p:nvPr>
        </p:nvSpPr>
        <p:spPr>
          <a:xfrm>
            <a:off x="372862" y="1837676"/>
            <a:ext cx="7022237" cy="4789504"/>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After identifying all the possible workplace hazards, the next step is to define safety policies and procedures. Many organizations have safety handbooks that employees can use as a reference every time when in doubt. </a:t>
            </a:r>
          </a:p>
          <a:p>
            <a:r>
              <a:rPr lang="en-US" sz="2400" i="0" dirty="0">
                <a:solidFill>
                  <a:srgbClr val="3C3C3C"/>
                </a:solidFill>
                <a:effectLst/>
                <a:latin typeface="Calibri" panose="020F0502020204030204" pitchFamily="34" charset="0"/>
                <a:cs typeface="Calibri" panose="020F0502020204030204" pitchFamily="34" charset="0"/>
              </a:rPr>
              <a:t>However, creating such materials is not enough if your employees don’t consume and follow them. It is the employers’ job to continuously remind employees of the importance of following safety guidelines. Moreover, under OSHA regulations, employees are required to comply with the standards, rules, and regulations put in place by the employer.</a:t>
            </a:r>
            <a:endParaRPr lang="en-IN" sz="2400" dirty="0">
              <a:latin typeface="Calibri" panose="020F0502020204030204" pitchFamily="34" charset="0"/>
              <a:cs typeface="Calibri" panose="020F0502020204030204" pitchFamily="34" charset="0"/>
            </a:endParaRPr>
          </a:p>
        </p:txBody>
      </p:sp>
      <p:pic>
        <p:nvPicPr>
          <p:cNvPr id="7" name="Picture 6">
            <a:extLst>
              <a:ext uri="{FF2B5EF4-FFF2-40B4-BE49-F238E27FC236}">
                <a16:creationId xmlns:a16="http://schemas.microsoft.com/office/drawing/2014/main" id="{E25BB8B2-EB41-4C96-8995-B18BDFAF469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51938" y="2274903"/>
            <a:ext cx="4148831" cy="3243262"/>
          </a:xfrm>
          <a:prstGeom prst="rect">
            <a:avLst/>
          </a:prstGeom>
        </p:spPr>
      </p:pic>
      <p:sp>
        <p:nvSpPr>
          <p:cNvPr id="8" name="TextBox 7">
            <a:extLst>
              <a:ext uri="{FF2B5EF4-FFF2-40B4-BE49-F238E27FC236}">
                <a16:creationId xmlns:a16="http://schemas.microsoft.com/office/drawing/2014/main" id="{BC3EB43A-C966-4490-A075-50E010FBC553}"/>
              </a:ext>
            </a:extLst>
          </p:cNvPr>
          <p:cNvSpPr txBox="1"/>
          <p:nvPr/>
        </p:nvSpPr>
        <p:spPr>
          <a:xfrm>
            <a:off x="7874493" y="5633581"/>
            <a:ext cx="4549482" cy="230832"/>
          </a:xfrm>
          <a:prstGeom prst="rect">
            <a:avLst/>
          </a:prstGeom>
          <a:noFill/>
        </p:spPr>
        <p:txBody>
          <a:bodyPr wrap="square" rtlCol="0">
            <a:spAutoFit/>
          </a:bodyPr>
          <a:lstStyle/>
          <a:p>
            <a:r>
              <a:rPr lang="en-IN" sz="900">
                <a:hlinkClick r:id="rId3" tooltip="http://www.flickr.com/photos/nasa_goddard/8698792827/"/>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7112394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C5A24-3A23-4DA5-8389-5C5B0BA3CBAA}"/>
              </a:ext>
            </a:extLst>
          </p:cNvPr>
          <p:cNvSpPr>
            <a:spLocks noGrp="1"/>
          </p:cNvSpPr>
          <p:nvPr>
            <p:ph type="title"/>
          </p:nvPr>
        </p:nvSpPr>
        <p:spPr>
          <a:xfrm>
            <a:off x="577050" y="532660"/>
            <a:ext cx="11052698" cy="1147972"/>
          </a:xfrm>
        </p:spPr>
        <p:txBody>
          <a:bodyPr>
            <a:normAutofit fontScale="90000"/>
          </a:bodyPr>
          <a:lstStyle/>
          <a:p>
            <a:r>
              <a:rPr lang="en-US" b="1" dirty="0">
                <a:solidFill>
                  <a:schemeClr val="bg1"/>
                </a:solidFill>
                <a:latin typeface="inherit"/>
              </a:rPr>
              <a:t>3</a:t>
            </a:r>
            <a:r>
              <a:rPr lang="en-US" b="1" i="0" dirty="0">
                <a:solidFill>
                  <a:schemeClr val="bg1"/>
                </a:solidFill>
                <a:effectLst/>
                <a:latin typeface="inherit"/>
              </a:rPr>
              <a:t>. Involve leadership and encourage employees' share of voice</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1D811565-2124-42AF-B23E-9278EC534A8A}"/>
              </a:ext>
            </a:extLst>
          </p:cNvPr>
          <p:cNvSpPr>
            <a:spLocks noGrp="1"/>
          </p:cNvSpPr>
          <p:nvPr>
            <p:ph idx="1"/>
          </p:nvPr>
        </p:nvSpPr>
        <p:spPr>
          <a:xfrm>
            <a:off x="577051" y="2166151"/>
            <a:ext cx="6516208" cy="4465468"/>
          </a:xfrm>
        </p:spPr>
        <p:txBody>
          <a:bodyPr>
            <a:norm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Creating safe workplace environments starts at the top. Without the leadership’s buy-in, it is impossible to amplify the safety messages and encourage employees to follow them.</a:t>
            </a:r>
          </a:p>
          <a:p>
            <a:pPr algn="l" fontAlgn="base"/>
            <a:r>
              <a:rPr lang="en-US" sz="2400" i="0" dirty="0">
                <a:solidFill>
                  <a:srgbClr val="3C3C3C"/>
                </a:solidFill>
                <a:effectLst/>
                <a:latin typeface="Calibri" panose="020F0502020204030204" pitchFamily="34" charset="0"/>
                <a:cs typeface="Calibri" panose="020F0502020204030204" pitchFamily="34" charset="0"/>
              </a:rPr>
              <a:t>Senior leadership must set the communication standard</a:t>
            </a:r>
            <a:r>
              <a:rPr lang="en-US" sz="2400" i="0" u="sng" dirty="0">
                <a:solidFill>
                  <a:srgbClr val="165860"/>
                </a:solidFill>
                <a:effectLst/>
                <a:latin typeface="Calibri" panose="020F0502020204030204" pitchFamily="34" charset="0"/>
                <a:cs typeface="Calibri" panose="020F0502020204030204" pitchFamily="34" charset="0"/>
              </a:rPr>
              <a:t> </a:t>
            </a:r>
            <a:r>
              <a:rPr lang="en-US" sz="2400" i="0" dirty="0">
                <a:solidFill>
                  <a:srgbClr val="3C3C3C"/>
                </a:solidFill>
                <a:effectLst/>
                <a:latin typeface="Calibri" panose="020F0502020204030204" pitchFamily="34" charset="0"/>
                <a:cs typeface="Calibri" panose="020F0502020204030204" pitchFamily="34" charset="0"/>
              </a:rPr>
              <a:t>by providing an open and transparent environment. Such environments facilitate and drive discussions that allow employees to offer suggestions, report concerns and feel empowered to contribute to the workplace safety programs. </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458C6261-19CD-499C-B24E-DEF0D3C4D8D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488314" y="2337846"/>
            <a:ext cx="3962400" cy="3602736"/>
          </a:xfrm>
          <a:prstGeom prst="rect">
            <a:avLst/>
          </a:prstGeom>
        </p:spPr>
      </p:pic>
      <p:sp>
        <p:nvSpPr>
          <p:cNvPr id="6" name="TextBox 5">
            <a:extLst>
              <a:ext uri="{FF2B5EF4-FFF2-40B4-BE49-F238E27FC236}">
                <a16:creationId xmlns:a16="http://schemas.microsoft.com/office/drawing/2014/main" id="{E1705697-7FE0-45B0-889A-2AE844B86E20}"/>
              </a:ext>
            </a:extLst>
          </p:cNvPr>
          <p:cNvSpPr txBox="1"/>
          <p:nvPr/>
        </p:nvSpPr>
        <p:spPr>
          <a:xfrm>
            <a:off x="7488314" y="5940582"/>
            <a:ext cx="3962400" cy="230832"/>
          </a:xfrm>
          <a:prstGeom prst="rect">
            <a:avLst/>
          </a:prstGeom>
          <a:noFill/>
        </p:spPr>
        <p:txBody>
          <a:bodyPr wrap="square" rtlCol="0">
            <a:spAutoFit/>
          </a:bodyPr>
          <a:lstStyle/>
          <a:p>
            <a:r>
              <a:rPr lang="en-IN" sz="900">
                <a:hlinkClick r:id="rId3" tooltip="https://www.debbest.com/tag/teaching/"/>
              </a:rPr>
              <a:t>This Photo</a:t>
            </a:r>
            <a:r>
              <a:rPr lang="en-IN" sz="900"/>
              <a:t> by Unknown Author is licensed under </a:t>
            </a:r>
            <a:r>
              <a:rPr lang="en-IN" sz="900">
                <a:hlinkClick r:id="rId4" tooltip="https://creativecommons.org/licenses/by-nc/3.0/"/>
              </a:rPr>
              <a:t>CC BY-NC</a:t>
            </a:r>
            <a:endParaRPr lang="en-IN" sz="900"/>
          </a:p>
        </p:txBody>
      </p:sp>
    </p:spTree>
    <p:extLst>
      <p:ext uri="{BB962C8B-B14F-4D97-AF65-F5344CB8AC3E}">
        <p14:creationId xmlns:p14="http://schemas.microsoft.com/office/powerpoint/2010/main" val="2760215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509030-D854-446A-AD97-41F35248ED86}"/>
              </a:ext>
            </a:extLst>
          </p:cNvPr>
          <p:cNvSpPr>
            <a:spLocks noGrp="1"/>
          </p:cNvSpPr>
          <p:nvPr>
            <p:ph type="title"/>
          </p:nvPr>
        </p:nvSpPr>
        <p:spPr>
          <a:xfrm>
            <a:off x="665826" y="656948"/>
            <a:ext cx="9250542" cy="1023684"/>
          </a:xfrm>
        </p:spPr>
        <p:txBody>
          <a:bodyPr>
            <a:normAutofit fontScale="90000"/>
          </a:bodyPr>
          <a:lstStyle/>
          <a:p>
            <a:r>
              <a:rPr lang="en-US" b="1" dirty="0">
                <a:solidFill>
                  <a:schemeClr val="bg1"/>
                </a:solidFill>
                <a:latin typeface="neue-haas-unica"/>
              </a:rPr>
              <a:t>4</a:t>
            </a:r>
            <a:r>
              <a:rPr lang="en-US" b="1" i="0" dirty="0">
                <a:solidFill>
                  <a:schemeClr val="bg1"/>
                </a:solidFill>
                <a:effectLst/>
                <a:latin typeface="neue-haas-unica"/>
              </a:rPr>
              <a:t>. Designate a health and safety representative</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9C6FDAD9-6991-4103-91E8-6EBDA479456E}"/>
              </a:ext>
            </a:extLst>
          </p:cNvPr>
          <p:cNvSpPr>
            <a:spLocks noGrp="1"/>
          </p:cNvSpPr>
          <p:nvPr>
            <p:ph idx="1"/>
          </p:nvPr>
        </p:nvSpPr>
        <p:spPr>
          <a:xfrm>
            <a:off x="665826" y="2228295"/>
            <a:ext cx="6844683" cy="4394447"/>
          </a:xfrm>
        </p:spPr>
        <p:txBody>
          <a:bodyPr>
            <a:noAutofit/>
          </a:bodyPr>
          <a:lstStyle/>
          <a:p>
            <a:r>
              <a:rPr lang="en-US" sz="2000" i="0" dirty="0">
                <a:solidFill>
                  <a:srgbClr val="3C3C3C"/>
                </a:solidFill>
                <a:effectLst/>
                <a:latin typeface="Calibri" panose="020F0502020204030204" pitchFamily="34" charset="0"/>
                <a:cs typeface="Calibri" panose="020F0502020204030204" pitchFamily="34" charset="0"/>
              </a:rPr>
              <a:t>As some employees are reluctant to share their safety issues with their direct managers, some organizations appoint designated health and safety representatives. </a:t>
            </a:r>
          </a:p>
          <a:p>
            <a:pPr algn="l" fontAlgn="base"/>
            <a:r>
              <a:rPr lang="en-US" sz="2000" i="0" dirty="0">
                <a:solidFill>
                  <a:srgbClr val="3C3C3C"/>
                </a:solidFill>
                <a:effectLst/>
                <a:latin typeface="Calibri" panose="020F0502020204030204" pitchFamily="34" charset="0"/>
                <a:cs typeface="Calibri" panose="020F0502020204030204" pitchFamily="34" charset="0"/>
              </a:rPr>
              <a:t>By doing so, employees can confidently and discreetly discuss their concerns with the representatives who act as a trusted intermediary between managers and employees.</a:t>
            </a:r>
          </a:p>
          <a:p>
            <a:pPr fontAlgn="base"/>
            <a:r>
              <a:rPr lang="en-US" sz="2000" i="0" dirty="0">
                <a:solidFill>
                  <a:srgbClr val="3C3C3C"/>
                </a:solidFill>
                <a:effectLst/>
                <a:latin typeface="Calibri" panose="020F0502020204030204" pitchFamily="34" charset="0"/>
                <a:cs typeface="Calibri" panose="020F0502020204030204" pitchFamily="34" charset="0"/>
              </a:rPr>
              <a:t>However, employers are responsible for enabling these representatives to always be connected with employees , and making sure that they can reach out to them in a timely manner. Yet, many companies still don’t have access to the right technology that enables them to do so.  </a:t>
            </a:r>
          </a:p>
          <a:p>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D298C59A-6D50-444E-AD07-08ED5E1AA4DC}"/>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697970" y="3014910"/>
            <a:ext cx="4182308" cy="1520839"/>
          </a:xfrm>
          <a:prstGeom prst="rect">
            <a:avLst/>
          </a:prstGeom>
        </p:spPr>
      </p:pic>
      <p:sp>
        <p:nvSpPr>
          <p:cNvPr id="6" name="TextBox 5">
            <a:extLst>
              <a:ext uri="{FF2B5EF4-FFF2-40B4-BE49-F238E27FC236}">
                <a16:creationId xmlns:a16="http://schemas.microsoft.com/office/drawing/2014/main" id="{F3C4E102-B5ED-4E2F-B7F7-9192912C904B}"/>
              </a:ext>
            </a:extLst>
          </p:cNvPr>
          <p:cNvSpPr txBox="1"/>
          <p:nvPr/>
        </p:nvSpPr>
        <p:spPr>
          <a:xfrm>
            <a:off x="9341777" y="4672571"/>
            <a:ext cx="1149182" cy="646331"/>
          </a:xfrm>
          <a:prstGeom prst="rect">
            <a:avLst/>
          </a:prstGeom>
          <a:noFill/>
        </p:spPr>
        <p:txBody>
          <a:bodyPr wrap="square" rtlCol="0">
            <a:spAutoFit/>
          </a:bodyPr>
          <a:lstStyle/>
          <a:p>
            <a:r>
              <a:rPr lang="en-IN" sz="900" dirty="0">
                <a:hlinkClick r:id="rId3" tooltip="http://occhealthsafety.wikidot.com/blog:_start/date/2015"/>
              </a:rPr>
              <a:t>This Photo</a:t>
            </a:r>
            <a:r>
              <a:rPr lang="en-IN" sz="900" dirty="0"/>
              <a:t> by Unknown Author is licensed under </a:t>
            </a:r>
            <a:r>
              <a:rPr lang="en-IN" sz="900" dirty="0">
                <a:hlinkClick r:id="rId4" tooltip="https://creativecommons.org/licenses/by-sa/3.0/"/>
              </a:rPr>
              <a:t>CC BY-SA</a:t>
            </a:r>
            <a:endParaRPr lang="en-IN" sz="900" dirty="0"/>
          </a:p>
        </p:txBody>
      </p:sp>
    </p:spTree>
    <p:extLst>
      <p:ext uri="{BB962C8B-B14F-4D97-AF65-F5344CB8AC3E}">
        <p14:creationId xmlns:p14="http://schemas.microsoft.com/office/powerpoint/2010/main" val="21965229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C6C47D-6ACD-4B88-9150-D0B9DE096355}"/>
              </a:ext>
            </a:extLst>
          </p:cNvPr>
          <p:cNvSpPr>
            <a:spLocks noGrp="1"/>
          </p:cNvSpPr>
          <p:nvPr>
            <p:ph type="title"/>
          </p:nvPr>
        </p:nvSpPr>
        <p:spPr>
          <a:xfrm>
            <a:off x="834502" y="648070"/>
            <a:ext cx="6738150" cy="1032562"/>
          </a:xfrm>
        </p:spPr>
        <p:txBody>
          <a:bodyPr>
            <a:normAutofit fontScale="90000"/>
          </a:bodyPr>
          <a:lstStyle/>
          <a:p>
            <a:r>
              <a:rPr lang="en-US" b="1" dirty="0">
                <a:solidFill>
                  <a:schemeClr val="bg1"/>
                </a:solidFill>
                <a:latin typeface="neue-haas-unica"/>
              </a:rPr>
              <a:t>5</a:t>
            </a:r>
            <a:r>
              <a:rPr lang="en-US" b="1" i="0" dirty="0">
                <a:solidFill>
                  <a:schemeClr val="bg1"/>
                </a:solidFill>
                <a:effectLst/>
                <a:latin typeface="neue-haas-unica"/>
              </a:rPr>
              <a:t>. Build trust and be consistent</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769D978A-DDEE-425D-8A5A-FBD910281F0C}"/>
              </a:ext>
            </a:extLst>
          </p:cNvPr>
          <p:cNvSpPr>
            <a:spLocks noGrp="1"/>
          </p:cNvSpPr>
          <p:nvPr>
            <p:ph idx="1"/>
          </p:nvPr>
        </p:nvSpPr>
        <p:spPr>
          <a:xfrm>
            <a:off x="674704" y="1926454"/>
            <a:ext cx="6356411" cy="4931546"/>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Fostering a safety-centric workplace environment begins by building trust in the workplace . Workers must be able to trust that their leaders’ number one priority is keeping their employees safe and that they can report to them if they notice any unsafe activity.</a:t>
            </a:r>
          </a:p>
          <a:p>
            <a:pPr algn="l" fontAlgn="base"/>
            <a:r>
              <a:rPr lang="en-US" sz="2400" i="0" dirty="0">
                <a:solidFill>
                  <a:srgbClr val="3C3C3C"/>
                </a:solidFill>
                <a:effectLst/>
                <a:latin typeface="Calibri" panose="020F0502020204030204" pitchFamily="34" charset="0"/>
                <a:cs typeface="Calibri" panose="020F0502020204030204" pitchFamily="34" charset="0"/>
              </a:rPr>
              <a:t>However, this type of employee behavior doesn’t happen over time, and a successful transition to an employee – centric workplace culture  takes time to build. Honest, consistent and transparent workplace communication, as well as constant check-ins with employees, are the key. </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DD8BD8EC-FD4D-4A6A-B943-74FD34CF53BF}"/>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48500" y="2319291"/>
            <a:ext cx="5143500" cy="3429000"/>
          </a:xfrm>
          <a:prstGeom prst="rect">
            <a:avLst/>
          </a:prstGeom>
        </p:spPr>
      </p:pic>
      <p:sp>
        <p:nvSpPr>
          <p:cNvPr id="6" name="TextBox 5">
            <a:extLst>
              <a:ext uri="{FF2B5EF4-FFF2-40B4-BE49-F238E27FC236}">
                <a16:creationId xmlns:a16="http://schemas.microsoft.com/office/drawing/2014/main" id="{C6467894-4928-43D4-B5AA-3600D92DEC01}"/>
              </a:ext>
            </a:extLst>
          </p:cNvPr>
          <p:cNvSpPr txBox="1"/>
          <p:nvPr/>
        </p:nvSpPr>
        <p:spPr>
          <a:xfrm>
            <a:off x="7211256" y="5863707"/>
            <a:ext cx="4980743" cy="230832"/>
          </a:xfrm>
          <a:prstGeom prst="rect">
            <a:avLst/>
          </a:prstGeom>
          <a:noFill/>
        </p:spPr>
        <p:txBody>
          <a:bodyPr wrap="square" rtlCol="0">
            <a:spAutoFit/>
          </a:bodyPr>
          <a:lstStyle/>
          <a:p>
            <a:r>
              <a:rPr lang="en-IN" sz="900">
                <a:hlinkClick r:id="rId3" tooltip="https://montrealethics.ai/trust-me-how-to-use-trust-by-design-to-build-resilient-tech-in-times-of-crisis/"/>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8976304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20C61-A244-44EB-B3F8-3B72D690336E}"/>
              </a:ext>
            </a:extLst>
          </p:cNvPr>
          <p:cNvSpPr>
            <a:spLocks noGrp="1"/>
          </p:cNvSpPr>
          <p:nvPr>
            <p:ph type="title"/>
          </p:nvPr>
        </p:nvSpPr>
        <p:spPr>
          <a:xfrm>
            <a:off x="470518" y="594804"/>
            <a:ext cx="11478826" cy="1085828"/>
          </a:xfrm>
        </p:spPr>
        <p:txBody>
          <a:bodyPr>
            <a:normAutofit fontScale="90000"/>
          </a:bodyPr>
          <a:lstStyle/>
          <a:p>
            <a:r>
              <a:rPr lang="en-US" b="1" dirty="0">
                <a:solidFill>
                  <a:schemeClr val="bg1"/>
                </a:solidFill>
                <a:latin typeface="neue-haas-unica"/>
              </a:rPr>
              <a:t>6</a:t>
            </a:r>
            <a:r>
              <a:rPr lang="en-US" b="1" i="0" dirty="0">
                <a:solidFill>
                  <a:schemeClr val="bg1"/>
                </a:solidFill>
                <a:effectLst/>
                <a:latin typeface="neue-haas-unica"/>
              </a:rPr>
              <a:t>. Enable easy access to important documents and information</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E66D74A6-8928-4494-8D37-1AEBCE241868}"/>
              </a:ext>
            </a:extLst>
          </p:cNvPr>
          <p:cNvSpPr>
            <a:spLocks noGrp="1"/>
          </p:cNvSpPr>
          <p:nvPr>
            <p:ph idx="1"/>
          </p:nvPr>
        </p:nvSpPr>
        <p:spPr>
          <a:xfrm>
            <a:off x="577050" y="2112884"/>
            <a:ext cx="7057746" cy="4660777"/>
          </a:xfrm>
        </p:spPr>
        <p:txBody>
          <a:bodyPr>
            <a:noAutofit/>
          </a:bodyPr>
          <a:lstStyle/>
          <a:p>
            <a:pPr algn="l" fontAlgn="base"/>
            <a:r>
              <a:rPr lang="en-US" i="0" dirty="0">
                <a:solidFill>
                  <a:srgbClr val="3C3C3C"/>
                </a:solidFill>
                <a:effectLst/>
                <a:latin typeface="Calibri" panose="020F0502020204030204" pitchFamily="34" charset="0"/>
                <a:cs typeface="Calibri" panose="020F0502020204030204" pitchFamily="34" charset="0"/>
              </a:rPr>
              <a:t>Blue-collar workers are often the ones with the highest risk of getting injured at work. These employees spend most of their time outside of the company's offices, and they often don’t have designated working spaces.</a:t>
            </a:r>
          </a:p>
          <a:p>
            <a:pPr algn="l" fontAlgn="base"/>
            <a:r>
              <a:rPr lang="en-US" i="0" dirty="0">
                <a:solidFill>
                  <a:srgbClr val="3C3C3C"/>
                </a:solidFill>
                <a:effectLst/>
                <a:latin typeface="Calibri" panose="020F0502020204030204" pitchFamily="34" charset="0"/>
                <a:cs typeface="Calibri" panose="020F0502020204030204" pitchFamily="34" charset="0"/>
              </a:rPr>
              <a:t>These, hard to reach employees, need to have instant access to all important safety materials and documentation available on their mobile phones. On the other hand, employers need to eliminate information overload .</a:t>
            </a:r>
          </a:p>
          <a:p>
            <a:pPr algn="l" fontAlgn="base"/>
            <a:r>
              <a:rPr lang="en-US" i="0" dirty="0">
                <a:solidFill>
                  <a:srgbClr val="3C3C3C"/>
                </a:solidFill>
                <a:effectLst/>
                <a:latin typeface="Calibri" panose="020F0502020204030204" pitchFamily="34" charset="0"/>
                <a:cs typeface="Calibri" panose="020F0502020204030204" pitchFamily="34" charset="0"/>
              </a:rPr>
              <a:t>Moreover, these employees should have access to personalized employee news feeds where they can consume content relevant to their job roles and potential hazards specific to their functions. </a:t>
            </a:r>
          </a:p>
          <a:p>
            <a:pPr algn="l" fontAlgn="base"/>
            <a:r>
              <a:rPr lang="en-US" i="0" dirty="0">
                <a:solidFill>
                  <a:srgbClr val="3C3C3C"/>
                </a:solidFill>
                <a:effectLst/>
                <a:latin typeface="Calibri" panose="020F0502020204030204" pitchFamily="34" charset="0"/>
                <a:cs typeface="Calibri" panose="020F0502020204030204" pitchFamily="34" charset="0"/>
              </a:rPr>
              <a:t>On the other hand, managers and safety representatives need to have a way to send instant updates, safety push notifications and the ability to automatically share content from credible safety sources such as OSHA.  </a:t>
            </a:r>
          </a:p>
          <a:p>
            <a:endParaRPr lang="en-IN"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D2996069-F234-4BB3-991B-E0AA7569BFF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889288" y="2707689"/>
            <a:ext cx="3725662" cy="2952149"/>
          </a:xfrm>
          <a:prstGeom prst="rect">
            <a:avLst/>
          </a:prstGeom>
        </p:spPr>
      </p:pic>
      <p:sp>
        <p:nvSpPr>
          <p:cNvPr id="6" name="TextBox 5">
            <a:extLst>
              <a:ext uri="{FF2B5EF4-FFF2-40B4-BE49-F238E27FC236}">
                <a16:creationId xmlns:a16="http://schemas.microsoft.com/office/drawing/2014/main" id="{EB3D4CD9-17BD-4CD5-AEA7-C7E5F42C6FCB}"/>
              </a:ext>
            </a:extLst>
          </p:cNvPr>
          <p:cNvSpPr txBox="1"/>
          <p:nvPr/>
        </p:nvSpPr>
        <p:spPr>
          <a:xfrm>
            <a:off x="7889288" y="5783080"/>
            <a:ext cx="3725662" cy="230832"/>
          </a:xfrm>
          <a:prstGeom prst="rect">
            <a:avLst/>
          </a:prstGeom>
          <a:noFill/>
        </p:spPr>
        <p:txBody>
          <a:bodyPr wrap="square" rtlCol="0">
            <a:spAutoFit/>
          </a:bodyPr>
          <a:lstStyle/>
          <a:p>
            <a:r>
              <a:rPr lang="en-IN" sz="900">
                <a:hlinkClick r:id="rId3" tooltip="https://libertytvradio.com/utme-nimc-advises-candidates-on-nin-enrollment-for-easy-access/"/>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206453321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8AB35-A15D-4DA7-9034-B99417069494}"/>
              </a:ext>
            </a:extLst>
          </p:cNvPr>
          <p:cNvSpPr>
            <a:spLocks noGrp="1"/>
          </p:cNvSpPr>
          <p:nvPr>
            <p:ph type="title"/>
          </p:nvPr>
        </p:nvSpPr>
        <p:spPr>
          <a:xfrm>
            <a:off x="488272" y="603682"/>
            <a:ext cx="10866268" cy="1076950"/>
          </a:xfrm>
        </p:spPr>
        <p:txBody>
          <a:bodyPr>
            <a:normAutofit fontScale="90000"/>
          </a:bodyPr>
          <a:lstStyle/>
          <a:p>
            <a:r>
              <a:rPr lang="en-US" b="1" dirty="0">
                <a:solidFill>
                  <a:schemeClr val="bg1"/>
                </a:solidFill>
                <a:latin typeface="neue-haas-unica"/>
              </a:rPr>
              <a:t>7</a:t>
            </a:r>
            <a:r>
              <a:rPr lang="en-US" b="1" i="0" dirty="0">
                <a:solidFill>
                  <a:schemeClr val="bg1"/>
                </a:solidFill>
                <a:effectLst/>
                <a:latin typeface="neue-haas-unica"/>
              </a:rPr>
              <a:t>. Help managers and employees to always stay connected</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473F6990-6725-47B4-AD11-DFBD34475426}"/>
              </a:ext>
            </a:extLst>
          </p:cNvPr>
          <p:cNvSpPr>
            <a:spLocks noGrp="1"/>
          </p:cNvSpPr>
          <p:nvPr>
            <p:ph idx="1"/>
          </p:nvPr>
        </p:nvSpPr>
        <p:spPr>
          <a:xfrm>
            <a:off x="577050" y="2121763"/>
            <a:ext cx="6658251" cy="4607511"/>
          </a:xfrm>
        </p:spPr>
        <p:txBody>
          <a:bodyPr>
            <a:normAutofit/>
          </a:bodyPr>
          <a:lstStyle/>
          <a:p>
            <a:r>
              <a:rPr lang="en-US" sz="2400" i="0" dirty="0">
                <a:solidFill>
                  <a:srgbClr val="3C3C3C"/>
                </a:solidFill>
                <a:effectLst/>
                <a:latin typeface="Calibri" panose="020F0502020204030204" pitchFamily="34" charset="0"/>
                <a:cs typeface="Calibri" panose="020F0502020204030204" pitchFamily="34" charset="0"/>
              </a:rPr>
              <a:t>It is important that you enable supervisors to keep employees informed about potential hazards or risks in the workplace. Managers should have the ability to create designated safety communication channels where they can share important information and communicate with their teams.</a:t>
            </a:r>
          </a:p>
          <a:p>
            <a:r>
              <a:rPr lang="en-US" sz="2400" i="0" dirty="0">
                <a:solidFill>
                  <a:srgbClr val="3C3C3C"/>
                </a:solidFill>
                <a:effectLst/>
                <a:latin typeface="Calibri" panose="020F0502020204030204" pitchFamily="34" charset="0"/>
                <a:cs typeface="Calibri" panose="020F0502020204030204" pitchFamily="34" charset="0"/>
              </a:rPr>
              <a:t>Similarly, when employees notice a potential hazard in the workplace, they should be able to instantly reach their fellow coworkers to inform and alarm them about the hazard</a:t>
            </a:r>
            <a:r>
              <a:rPr lang="en-US" sz="2400" b="0" i="0" dirty="0">
                <a:solidFill>
                  <a:srgbClr val="3C3C3C"/>
                </a:solidFill>
                <a:effectLst/>
                <a:latin typeface="Calibri" panose="020F0502020204030204" pitchFamily="34" charset="0"/>
                <a:cs typeface="Calibri" panose="020F0502020204030204" pitchFamily="34" charset="0"/>
              </a:rPr>
              <a:t>.</a:t>
            </a:r>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B0CC170-A403-4D2D-A73D-C23EA12E786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144040" y="2876365"/>
            <a:ext cx="4621695" cy="3015656"/>
          </a:xfrm>
          <a:prstGeom prst="rect">
            <a:avLst/>
          </a:prstGeom>
        </p:spPr>
      </p:pic>
    </p:spTree>
    <p:extLst>
      <p:ext uri="{BB962C8B-B14F-4D97-AF65-F5344CB8AC3E}">
        <p14:creationId xmlns:p14="http://schemas.microsoft.com/office/powerpoint/2010/main" val="228596860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48131-F7A9-4FC1-983D-A1649599D081}"/>
              </a:ext>
            </a:extLst>
          </p:cNvPr>
          <p:cNvSpPr>
            <a:spLocks noGrp="1"/>
          </p:cNvSpPr>
          <p:nvPr>
            <p:ph type="title"/>
          </p:nvPr>
        </p:nvSpPr>
        <p:spPr>
          <a:xfrm>
            <a:off x="497150" y="559293"/>
            <a:ext cx="10750858" cy="1121339"/>
          </a:xfrm>
        </p:spPr>
        <p:txBody>
          <a:bodyPr>
            <a:normAutofit fontScale="90000"/>
          </a:bodyPr>
          <a:lstStyle/>
          <a:p>
            <a:r>
              <a:rPr lang="en-US" b="1" dirty="0">
                <a:solidFill>
                  <a:schemeClr val="bg1"/>
                </a:solidFill>
                <a:latin typeface="neue-haas-unica"/>
              </a:rPr>
              <a:t>8</a:t>
            </a:r>
            <a:r>
              <a:rPr lang="en-US" b="1" i="0" dirty="0">
                <a:solidFill>
                  <a:schemeClr val="bg1"/>
                </a:solidFill>
                <a:effectLst/>
                <a:latin typeface="neue-haas-unica"/>
              </a:rPr>
              <a:t>. Recognize those who follow the rules and regulations</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DE1ED6AD-C74C-4021-8ADE-6F99A5CDDCE7}"/>
              </a:ext>
            </a:extLst>
          </p:cNvPr>
          <p:cNvSpPr>
            <a:spLocks noGrp="1"/>
          </p:cNvSpPr>
          <p:nvPr>
            <p:ph idx="1"/>
          </p:nvPr>
        </p:nvSpPr>
        <p:spPr>
          <a:xfrm>
            <a:off x="692458" y="2104008"/>
            <a:ext cx="6871317" cy="4753992"/>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In addition to keeping employees informed, it is important to praise and recognize those who regularly do their jobs safely. This builds a more open, positive safety culture and increases the likelihood that others will embed the same behaviors. </a:t>
            </a:r>
          </a:p>
          <a:p>
            <a:pPr algn="l" fontAlgn="base"/>
            <a:r>
              <a:rPr lang="en-US" sz="2400" i="0" dirty="0">
                <a:solidFill>
                  <a:srgbClr val="3C3C3C"/>
                </a:solidFill>
                <a:effectLst/>
                <a:latin typeface="Calibri" panose="020F0502020204030204" pitchFamily="34" charset="0"/>
                <a:cs typeface="Calibri" panose="020F0502020204030204" pitchFamily="34" charset="0"/>
              </a:rPr>
              <a:t>This culture of appreciation goes a long way when you want others to understand and support your plan. Share your employees successes and amplify positive examples, give public recognition and enable others in your organization to join the conversations.</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04CA685F-D765-4F92-8490-78D32C4999B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563775" y="2352584"/>
            <a:ext cx="4400365" cy="3698288"/>
          </a:xfrm>
          <a:prstGeom prst="rect">
            <a:avLst/>
          </a:prstGeom>
        </p:spPr>
      </p:pic>
    </p:spTree>
    <p:extLst>
      <p:ext uri="{BB962C8B-B14F-4D97-AF65-F5344CB8AC3E}">
        <p14:creationId xmlns:p14="http://schemas.microsoft.com/office/powerpoint/2010/main" val="64995615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00573A-F0CA-4D9A-8FEE-AEB810B2198F}"/>
              </a:ext>
            </a:extLst>
          </p:cNvPr>
          <p:cNvSpPr>
            <a:spLocks noGrp="1"/>
          </p:cNvSpPr>
          <p:nvPr>
            <p:ph type="title"/>
          </p:nvPr>
        </p:nvSpPr>
        <p:spPr>
          <a:xfrm>
            <a:off x="639192" y="665825"/>
            <a:ext cx="9277175" cy="1014807"/>
          </a:xfrm>
        </p:spPr>
        <p:txBody>
          <a:bodyPr>
            <a:normAutofit fontScale="90000"/>
          </a:bodyPr>
          <a:lstStyle/>
          <a:p>
            <a:r>
              <a:rPr lang="en-US" b="1" i="0" dirty="0">
                <a:solidFill>
                  <a:schemeClr val="bg1"/>
                </a:solidFill>
                <a:effectLst/>
                <a:latin typeface="neue-haas-unica"/>
              </a:rPr>
              <a:t>10 Common Workplace Safety Tips for Employees</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CCB836EC-5F67-4F96-A092-32C575208A33}"/>
              </a:ext>
            </a:extLst>
          </p:cNvPr>
          <p:cNvSpPr>
            <a:spLocks noGrp="1"/>
          </p:cNvSpPr>
          <p:nvPr>
            <p:ph idx="1"/>
          </p:nvPr>
        </p:nvSpPr>
        <p:spPr>
          <a:xfrm>
            <a:off x="452760" y="2068498"/>
            <a:ext cx="8416031" cy="4660777"/>
          </a:xfrm>
        </p:spPr>
        <p:txBody>
          <a:bodyPr>
            <a:noAutofit/>
          </a:bodyPr>
          <a:lstStyle/>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Be aware of your legal responsibilities.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Stay committed to health and safety at work.</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Get familiar with all the potential hazardous situations in the workplace. </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Often review the latest safety policies and procedures. </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Stay informed with the company’s safety updates.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Identify, assess and manage hazards within the workplace.</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Inform, train and supervise your employees on safety practices.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Ensure that incidents and injuries are reported, recorded and investigated.</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Share your concerns and feedback and suggest solutions for improvement. </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Ensure that you are planned and prepared for emergencies.</a:t>
            </a:r>
          </a:p>
          <a:p>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334F4180-C421-40FE-8868-571935D79C0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779719" y="2084179"/>
            <a:ext cx="2959521" cy="4185821"/>
          </a:xfrm>
          <a:prstGeom prst="rect">
            <a:avLst/>
          </a:prstGeom>
        </p:spPr>
      </p:pic>
      <p:sp>
        <p:nvSpPr>
          <p:cNvPr id="6" name="TextBox 5">
            <a:extLst>
              <a:ext uri="{FF2B5EF4-FFF2-40B4-BE49-F238E27FC236}">
                <a16:creationId xmlns:a16="http://schemas.microsoft.com/office/drawing/2014/main" id="{9864E296-F40B-443A-B2C1-496A94B6C47E}"/>
              </a:ext>
            </a:extLst>
          </p:cNvPr>
          <p:cNvSpPr txBox="1"/>
          <p:nvPr/>
        </p:nvSpPr>
        <p:spPr>
          <a:xfrm>
            <a:off x="9211245" y="6359943"/>
            <a:ext cx="2527995" cy="369332"/>
          </a:xfrm>
          <a:prstGeom prst="rect">
            <a:avLst/>
          </a:prstGeom>
          <a:noFill/>
        </p:spPr>
        <p:txBody>
          <a:bodyPr wrap="square" rtlCol="0">
            <a:spAutoFit/>
          </a:bodyPr>
          <a:lstStyle/>
          <a:p>
            <a:r>
              <a:rPr lang="en-IN" sz="900">
                <a:hlinkClick r:id="rId3" tooltip="http://www.shakeuplearning.com/blog/top-10-tech-tips-for-teachers/"/>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428943142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66CEDA-9D9E-4246-8707-9705BBB94657}"/>
              </a:ext>
            </a:extLst>
          </p:cNvPr>
          <p:cNvSpPr>
            <a:spLocks noGrp="1"/>
          </p:cNvSpPr>
          <p:nvPr>
            <p:ph type="title"/>
          </p:nvPr>
        </p:nvSpPr>
        <p:spPr>
          <a:xfrm>
            <a:off x="861992" y="858259"/>
            <a:ext cx="8761413" cy="706964"/>
          </a:xfrm>
        </p:spPr>
        <p:txBody>
          <a:bodyPr/>
          <a:lstStyle/>
          <a:p>
            <a:r>
              <a:rPr lang="en-US" dirty="0"/>
              <a:t>Abstract:</a:t>
            </a:r>
            <a:endParaRPr lang="en-IN" dirty="0"/>
          </a:p>
        </p:txBody>
      </p:sp>
      <p:sp>
        <p:nvSpPr>
          <p:cNvPr id="3" name="Content Placeholder 2">
            <a:extLst>
              <a:ext uri="{FF2B5EF4-FFF2-40B4-BE49-F238E27FC236}">
                <a16:creationId xmlns:a16="http://schemas.microsoft.com/office/drawing/2014/main" id="{3145C36B-5484-4E76-9256-A58ED4451D69}"/>
              </a:ext>
            </a:extLst>
          </p:cNvPr>
          <p:cNvSpPr>
            <a:spLocks noGrp="1"/>
          </p:cNvSpPr>
          <p:nvPr>
            <p:ph idx="1"/>
          </p:nvPr>
        </p:nvSpPr>
        <p:spPr>
          <a:xfrm>
            <a:off x="612559" y="2521258"/>
            <a:ext cx="10502283" cy="4128116"/>
          </a:xfrm>
        </p:spPr>
        <p:txBody>
          <a:bodyPr>
            <a:normAutofit/>
          </a:bodyPr>
          <a:lstStyle/>
          <a:p>
            <a:pPr marL="0" indent="0">
              <a:buNone/>
            </a:pPr>
            <a:r>
              <a:rPr lang="en-US" sz="2000" dirty="0">
                <a:latin typeface="Calibri" panose="020F0502020204030204" pitchFamily="34" charset="0"/>
                <a:cs typeface="Calibri" panose="020F0502020204030204" pitchFamily="34" charset="0"/>
              </a:rPr>
              <a:t>Workplace safety refers to the working environment at a company and encompasses all factors that impact the safety, health, and well-being of employees. This can include environmental hazards, unsafe working conditions or processes, drug and alcohol abuse, and workplace violence. Workplace safety is monitored at the national level by the Occupational Safety and Health Administration (OSHA). OSHA has three stated goals that serve as the cornerstones of its policies and regulations: 1) Improve the safety and health for all workers, as evidenced by fewer hazards, reduced exposures, and fewer injuries, illnesses, and fatalities; 2) Change workplace culture to increase employer and worker awareness of, commitment to, and involvement in safety and health; 3) Secure public confidence through excellence in the development and delivery of OSHA's programs and services. The federal guidelines imposed by this agency are complemented by state regulations that are often tougher than those proposed by OSHA.</a:t>
            </a:r>
            <a:endParaRPr lang="en-IN"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9985233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7D91CF-FD89-443F-A2AA-CAFE09A39194}"/>
              </a:ext>
            </a:extLst>
          </p:cNvPr>
          <p:cNvSpPr>
            <a:spLocks noGrp="1"/>
          </p:cNvSpPr>
          <p:nvPr>
            <p:ph type="title"/>
          </p:nvPr>
        </p:nvSpPr>
        <p:spPr>
          <a:xfrm>
            <a:off x="497150" y="656948"/>
            <a:ext cx="9419217" cy="1023684"/>
          </a:xfrm>
        </p:spPr>
        <p:txBody>
          <a:bodyPr>
            <a:normAutofit fontScale="90000"/>
          </a:bodyPr>
          <a:lstStyle/>
          <a:p>
            <a:r>
              <a:rPr lang="en-US" b="1" i="0" dirty="0">
                <a:solidFill>
                  <a:schemeClr val="bg1"/>
                </a:solidFill>
                <a:effectLst/>
                <a:latin typeface="neue-haas-unica"/>
              </a:rPr>
              <a:t>10 Workplace Safety Threats by OSHA</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EB9E4FE6-C96C-410D-AF59-E2A25EFDC8DF}"/>
              </a:ext>
            </a:extLst>
          </p:cNvPr>
          <p:cNvSpPr>
            <a:spLocks noGrp="1"/>
          </p:cNvSpPr>
          <p:nvPr>
            <p:ph idx="1"/>
          </p:nvPr>
        </p:nvSpPr>
        <p:spPr>
          <a:xfrm>
            <a:off x="435005" y="1997476"/>
            <a:ext cx="8238477" cy="4860524"/>
          </a:xfrm>
        </p:spPr>
        <p:txBody>
          <a:bodyPr>
            <a:noAutofit/>
          </a:bodyPr>
          <a:lstStyle/>
          <a:p>
            <a:pPr marL="0" indent="0" algn="l" fontAlgn="base">
              <a:buNone/>
            </a:pPr>
            <a:r>
              <a:rPr lang="en-US" sz="2000" b="0" i="0" dirty="0">
                <a:solidFill>
                  <a:srgbClr val="3C3C3C"/>
                </a:solidFill>
                <a:effectLst/>
                <a:latin typeface="Calibri" panose="020F0502020204030204" pitchFamily="34" charset="0"/>
                <a:cs typeface="Calibri" panose="020F0502020204030204" pitchFamily="34" charset="0"/>
              </a:rPr>
              <a:t>According to OSHA, the </a:t>
            </a:r>
            <a:r>
              <a:rPr lang="en-US" sz="2000" b="1" i="0" dirty="0">
                <a:solidFill>
                  <a:srgbClr val="3C3C3C"/>
                </a:solidFill>
                <a:effectLst/>
                <a:latin typeface="Calibri" panose="020F0502020204030204" pitchFamily="34" charset="0"/>
                <a:cs typeface="Calibri" panose="020F0502020204030204" pitchFamily="34" charset="0"/>
              </a:rPr>
              <a:t>top 10 areas</a:t>
            </a:r>
            <a:r>
              <a:rPr lang="en-US" sz="2000" b="0" i="0" dirty="0">
                <a:solidFill>
                  <a:srgbClr val="3C3C3C"/>
                </a:solidFill>
                <a:effectLst/>
                <a:latin typeface="Calibri" panose="020F0502020204030204" pitchFamily="34" charset="0"/>
                <a:cs typeface="Calibri" panose="020F0502020204030204" pitchFamily="34" charset="0"/>
              </a:rPr>
              <a:t> for which citations are issued include:</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Forklifts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Hazard communication</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Electrical wiring methods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Electrical system design</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Guarding openings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Exits</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Mechanical power transmission</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Respiratory protection</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Lockout/tagout</a:t>
            </a:r>
          </a:p>
          <a:p>
            <a:pPr algn="l" fontAlgn="base">
              <a:buFont typeface="Arial" panose="020B0604020202020204" pitchFamily="34" charset="0"/>
              <a:buChar char="•"/>
            </a:pPr>
            <a:r>
              <a:rPr lang="en-US" sz="2000" b="0" i="0" dirty="0">
                <a:solidFill>
                  <a:srgbClr val="3C3C3C"/>
                </a:solidFill>
                <a:effectLst/>
                <a:latin typeface="Calibri" panose="020F0502020204030204" pitchFamily="34" charset="0"/>
                <a:cs typeface="Calibri" panose="020F0502020204030204" pitchFamily="34" charset="0"/>
              </a:rPr>
              <a:t>Portable fire extinguishers</a:t>
            </a:r>
          </a:p>
          <a:p>
            <a:endParaRPr lang="en-IN" sz="20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9587D7A-823B-493A-B8E0-CDE6FCF8C7C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972147" y="3124940"/>
            <a:ext cx="3541820" cy="2226029"/>
          </a:xfrm>
          <a:prstGeom prst="rect">
            <a:avLst/>
          </a:prstGeom>
        </p:spPr>
      </p:pic>
      <p:sp>
        <p:nvSpPr>
          <p:cNvPr id="6" name="TextBox 5">
            <a:extLst>
              <a:ext uri="{FF2B5EF4-FFF2-40B4-BE49-F238E27FC236}">
                <a16:creationId xmlns:a16="http://schemas.microsoft.com/office/drawing/2014/main" id="{86FF1113-F1A5-4817-B67A-89A71E1F59EC}"/>
              </a:ext>
            </a:extLst>
          </p:cNvPr>
          <p:cNvSpPr txBox="1"/>
          <p:nvPr/>
        </p:nvSpPr>
        <p:spPr>
          <a:xfrm>
            <a:off x="7972147" y="5350969"/>
            <a:ext cx="3541820" cy="369332"/>
          </a:xfrm>
          <a:prstGeom prst="rect">
            <a:avLst/>
          </a:prstGeom>
          <a:noFill/>
        </p:spPr>
        <p:txBody>
          <a:bodyPr wrap="square" rtlCol="0">
            <a:spAutoFit/>
          </a:bodyPr>
          <a:lstStyle/>
          <a:p>
            <a:r>
              <a:rPr lang="en-IN" sz="900">
                <a:hlinkClick r:id="rId3" tooltip="http://philippehavinh.wordpress.com/2011/page/11/"/>
              </a:rPr>
              <a:t>This Photo</a:t>
            </a:r>
            <a:r>
              <a:rPr lang="en-IN" sz="900"/>
              <a:t> by Unknown Author is licensed under </a:t>
            </a:r>
            <a:r>
              <a:rPr lang="en-IN" sz="900">
                <a:hlinkClick r:id="rId4" tooltip="https://creativecommons.org/licenses/by-nc-sa/3.0/"/>
              </a:rPr>
              <a:t>CC BY-SA-NC</a:t>
            </a:r>
            <a:endParaRPr lang="en-IN" sz="900"/>
          </a:p>
        </p:txBody>
      </p:sp>
    </p:spTree>
    <p:extLst>
      <p:ext uri="{BB962C8B-B14F-4D97-AF65-F5344CB8AC3E}">
        <p14:creationId xmlns:p14="http://schemas.microsoft.com/office/powerpoint/2010/main" val="378843893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29B077-3060-436C-AC02-3EA19FCE950B}"/>
              </a:ext>
            </a:extLst>
          </p:cNvPr>
          <p:cNvSpPr>
            <a:spLocks noGrp="1"/>
          </p:cNvSpPr>
          <p:nvPr>
            <p:ph type="title"/>
          </p:nvPr>
        </p:nvSpPr>
        <p:spPr>
          <a:xfrm>
            <a:off x="746582" y="769482"/>
            <a:ext cx="8761413" cy="706964"/>
          </a:xfrm>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89DF4CAC-EF8B-4075-9F95-6FD6E0B818FC}"/>
              </a:ext>
            </a:extLst>
          </p:cNvPr>
          <p:cNvSpPr>
            <a:spLocks noGrp="1"/>
          </p:cNvSpPr>
          <p:nvPr>
            <p:ph idx="1"/>
          </p:nvPr>
        </p:nvSpPr>
        <p:spPr>
          <a:xfrm>
            <a:off x="746582" y="2228295"/>
            <a:ext cx="5600952" cy="3791505"/>
          </a:xfrm>
        </p:spPr>
        <p:txBody>
          <a:bodyPr>
            <a:noAutofit/>
          </a:bodyPr>
          <a:lstStyle/>
          <a:p>
            <a:pPr marL="0" indent="0">
              <a:buNone/>
            </a:pPr>
            <a:r>
              <a:rPr lang="en-US" sz="2800" i="0" dirty="0">
                <a:effectLst/>
                <a:latin typeface="Calibri" panose="020F0502020204030204" pitchFamily="34" charset="0"/>
                <a:cs typeface="Calibri" panose="020F0502020204030204" pitchFamily="34" charset="0"/>
              </a:rPr>
              <a:t>A safe and healthy workplace not only protects workers from injury and illness, it can also lower injury/illness costs, reduce absenteeism and turnover, increase productivity and quality, and raise employee morale. In other words, safety is good for business.</a:t>
            </a:r>
            <a:endParaRPr lang="en-IN" sz="2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E448E07C-A127-42FE-B909-8993BCDAD37B}"/>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069770" y="2121761"/>
            <a:ext cx="3978291" cy="4225309"/>
          </a:xfrm>
          <a:prstGeom prst="rect">
            <a:avLst/>
          </a:prstGeom>
        </p:spPr>
      </p:pic>
      <p:sp>
        <p:nvSpPr>
          <p:cNvPr id="6" name="TextBox 5">
            <a:extLst>
              <a:ext uri="{FF2B5EF4-FFF2-40B4-BE49-F238E27FC236}">
                <a16:creationId xmlns:a16="http://schemas.microsoft.com/office/drawing/2014/main" id="{7EB4FE9E-563E-4121-B40E-2027F5A92FE1}"/>
              </a:ext>
            </a:extLst>
          </p:cNvPr>
          <p:cNvSpPr txBox="1"/>
          <p:nvPr/>
        </p:nvSpPr>
        <p:spPr>
          <a:xfrm>
            <a:off x="7069770" y="6420367"/>
            <a:ext cx="3539046" cy="230832"/>
          </a:xfrm>
          <a:prstGeom prst="rect">
            <a:avLst/>
          </a:prstGeom>
          <a:noFill/>
        </p:spPr>
        <p:txBody>
          <a:bodyPr wrap="square" rtlCol="0">
            <a:spAutoFit/>
          </a:bodyPr>
          <a:lstStyle/>
          <a:p>
            <a:r>
              <a:rPr lang="en-IN" sz="900">
                <a:hlinkClick r:id="rId3" tooltip="https://www.atlantictraining.com/blog/personal-protective-equipment-stock-photo/"/>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69305453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4B6BD004-79FE-402C-81AF-5379166AC48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59292" y="941291"/>
            <a:ext cx="11221897" cy="5361867"/>
          </a:xfrm>
          <a:prstGeom prst="rect">
            <a:avLst/>
          </a:prstGeom>
        </p:spPr>
      </p:pic>
      <p:sp>
        <p:nvSpPr>
          <p:cNvPr id="6" name="TextBox 5">
            <a:extLst>
              <a:ext uri="{FF2B5EF4-FFF2-40B4-BE49-F238E27FC236}">
                <a16:creationId xmlns:a16="http://schemas.microsoft.com/office/drawing/2014/main" id="{40BE7C89-7E49-4292-9AE4-5138DD81D144}"/>
              </a:ext>
            </a:extLst>
          </p:cNvPr>
          <p:cNvSpPr txBox="1"/>
          <p:nvPr/>
        </p:nvSpPr>
        <p:spPr>
          <a:xfrm>
            <a:off x="952500" y="7002326"/>
            <a:ext cx="6744440" cy="230832"/>
          </a:xfrm>
          <a:prstGeom prst="rect">
            <a:avLst/>
          </a:prstGeom>
          <a:noFill/>
        </p:spPr>
        <p:txBody>
          <a:bodyPr wrap="square" rtlCol="0">
            <a:spAutoFit/>
          </a:bodyPr>
          <a:lstStyle/>
          <a:p>
            <a:r>
              <a:rPr lang="en-IN" sz="900">
                <a:hlinkClick r:id="rId3" tooltip="http://www.thebluediamondgallery.com/handwriting/t/thank-you.html"/>
              </a:rPr>
              <a:t>This Photo</a:t>
            </a:r>
            <a:r>
              <a:rPr lang="en-IN" sz="900"/>
              <a:t> by Unknown Author is licensed under </a:t>
            </a:r>
            <a:r>
              <a:rPr lang="en-IN" sz="900">
                <a:hlinkClick r:id="rId4" tooltip="https://creativecommons.org/licenses/by-sa/3.0/"/>
              </a:rPr>
              <a:t>CC BY-SA</a:t>
            </a:r>
            <a:endParaRPr lang="en-IN" sz="900"/>
          </a:p>
        </p:txBody>
      </p:sp>
    </p:spTree>
    <p:extLst>
      <p:ext uri="{BB962C8B-B14F-4D97-AF65-F5344CB8AC3E}">
        <p14:creationId xmlns:p14="http://schemas.microsoft.com/office/powerpoint/2010/main" val="37457253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EC078-DB07-4C3B-A37D-79B1782EA12C}"/>
              </a:ext>
            </a:extLst>
          </p:cNvPr>
          <p:cNvSpPr>
            <a:spLocks noGrp="1"/>
          </p:cNvSpPr>
          <p:nvPr>
            <p:ph type="title"/>
          </p:nvPr>
        </p:nvSpPr>
        <p:spPr>
          <a:xfrm>
            <a:off x="474215" y="542678"/>
            <a:ext cx="10515600" cy="1325563"/>
          </a:xfrm>
        </p:spPr>
        <p:txBody>
          <a:bodyPr/>
          <a:lstStyle/>
          <a:p>
            <a:r>
              <a:rPr lang="en-US" dirty="0"/>
              <a:t>Overview:</a:t>
            </a:r>
            <a:endParaRPr lang="en-IN" dirty="0"/>
          </a:p>
        </p:txBody>
      </p:sp>
      <p:sp>
        <p:nvSpPr>
          <p:cNvPr id="3" name="Content Placeholder 2">
            <a:extLst>
              <a:ext uri="{FF2B5EF4-FFF2-40B4-BE49-F238E27FC236}">
                <a16:creationId xmlns:a16="http://schemas.microsoft.com/office/drawing/2014/main" id="{DF3F4CF4-616C-4921-B0F2-798AB619D5FE}"/>
              </a:ext>
            </a:extLst>
          </p:cNvPr>
          <p:cNvSpPr>
            <a:spLocks noGrp="1"/>
          </p:cNvSpPr>
          <p:nvPr>
            <p:ph idx="1"/>
          </p:nvPr>
        </p:nvSpPr>
        <p:spPr>
          <a:xfrm>
            <a:off x="474216" y="2010283"/>
            <a:ext cx="7178335" cy="4692357"/>
          </a:xfrm>
        </p:spPr>
        <p:txBody>
          <a:bodyPr>
            <a:normAutofit fontScale="40000" lnSpcReduction="20000"/>
          </a:bodyPr>
          <a:lstStyle/>
          <a:p>
            <a:r>
              <a:rPr lang="en-US" sz="4400" b="1" dirty="0">
                <a:latin typeface="Calibri" panose="020F0502020204030204" pitchFamily="34" charset="0"/>
                <a:cs typeface="Calibri" panose="020F0502020204030204" pitchFamily="34" charset="0"/>
              </a:rPr>
              <a:t>Abstract</a:t>
            </a:r>
          </a:p>
          <a:p>
            <a:r>
              <a:rPr lang="en-IN" sz="4400" b="1" i="0" dirty="0">
                <a:solidFill>
                  <a:srgbClr val="3C3C3C"/>
                </a:solidFill>
                <a:effectLst/>
                <a:latin typeface="Calibri" panose="020F0502020204030204" pitchFamily="34" charset="0"/>
                <a:cs typeface="Calibri" panose="020F0502020204030204" pitchFamily="34" charset="0"/>
              </a:rPr>
              <a:t>Workplace Safety Define</a:t>
            </a:r>
          </a:p>
          <a:p>
            <a:r>
              <a:rPr lang="en-IN" sz="4400" b="1" i="0" dirty="0">
                <a:solidFill>
                  <a:srgbClr val="3C3C3C"/>
                </a:solidFill>
                <a:effectLst/>
                <a:latin typeface="Calibri" panose="020F0502020204030204" pitchFamily="34" charset="0"/>
                <a:cs typeface="Calibri" panose="020F0502020204030204" pitchFamily="34" charset="0"/>
              </a:rPr>
              <a:t>A national survey</a:t>
            </a:r>
          </a:p>
          <a:p>
            <a:r>
              <a:rPr lang="en-US" sz="4400" b="1" i="0" dirty="0">
                <a:solidFill>
                  <a:srgbClr val="3C3C3C"/>
                </a:solidFill>
                <a:effectLst/>
                <a:latin typeface="Calibri" panose="020F0502020204030204" pitchFamily="34" charset="0"/>
                <a:cs typeface="Calibri" panose="020F0502020204030204" pitchFamily="34" charset="0"/>
              </a:rPr>
              <a:t>The Importance of Keeping Your Workplace Safe</a:t>
            </a:r>
          </a:p>
          <a:p>
            <a:r>
              <a:rPr lang="en-IN" sz="4400" b="1" i="0" dirty="0">
                <a:solidFill>
                  <a:srgbClr val="3C3C3C"/>
                </a:solidFill>
                <a:effectLst/>
                <a:latin typeface="Calibri" panose="020F0502020204030204" pitchFamily="34" charset="0"/>
                <a:cs typeface="Calibri" panose="020F0502020204030204" pitchFamily="34" charset="0"/>
              </a:rPr>
              <a:t>Employee retention</a:t>
            </a:r>
          </a:p>
          <a:p>
            <a:r>
              <a:rPr lang="en-IN" sz="4400" b="1" i="0" dirty="0">
                <a:solidFill>
                  <a:srgbClr val="3C3C3C"/>
                </a:solidFill>
                <a:effectLst/>
                <a:latin typeface="Calibri" panose="020F0502020204030204" pitchFamily="34" charset="0"/>
                <a:cs typeface="Calibri" panose="020F0502020204030204" pitchFamily="34" charset="0"/>
              </a:rPr>
              <a:t>Employee productivity</a:t>
            </a:r>
          </a:p>
          <a:p>
            <a:r>
              <a:rPr lang="en-US" sz="4400" b="1" i="0" dirty="0">
                <a:solidFill>
                  <a:srgbClr val="3C3C3C"/>
                </a:solidFill>
                <a:effectLst/>
                <a:latin typeface="Calibri" panose="020F0502020204030204" pitchFamily="34" charset="0"/>
                <a:cs typeface="Calibri" panose="020F0502020204030204" pitchFamily="34" charset="0"/>
              </a:rPr>
              <a:t>Company reputation and Employer Branding</a:t>
            </a:r>
          </a:p>
          <a:p>
            <a:r>
              <a:rPr lang="en-US" sz="4400" b="1" dirty="0">
                <a:solidFill>
                  <a:srgbClr val="3C3C3C"/>
                </a:solidFill>
                <a:latin typeface="Calibri" panose="020F0502020204030204" pitchFamily="34" charset="0"/>
                <a:cs typeface="Calibri" panose="020F0502020204030204" pitchFamily="34" charset="0"/>
              </a:rPr>
              <a:t>8</a:t>
            </a:r>
            <a:r>
              <a:rPr lang="en-US" sz="4400" b="1" i="0" dirty="0">
                <a:solidFill>
                  <a:srgbClr val="3C3C3C"/>
                </a:solidFill>
                <a:effectLst/>
                <a:latin typeface="Calibri" panose="020F0502020204030204" pitchFamily="34" charset="0"/>
                <a:cs typeface="Calibri" panose="020F0502020204030204" pitchFamily="34" charset="0"/>
              </a:rPr>
              <a:t> Workplace Safety Best Practices</a:t>
            </a:r>
          </a:p>
          <a:p>
            <a:r>
              <a:rPr lang="en-US" sz="4400" b="1" i="0" dirty="0">
                <a:solidFill>
                  <a:srgbClr val="3C3C3C"/>
                </a:solidFill>
                <a:effectLst/>
                <a:latin typeface="Calibri" panose="020F0502020204030204" pitchFamily="34" charset="0"/>
                <a:cs typeface="Calibri" panose="020F0502020204030204" pitchFamily="34" charset="0"/>
              </a:rPr>
              <a:t>10 Common Workplace Safety Tips for Employees</a:t>
            </a:r>
          </a:p>
          <a:p>
            <a:r>
              <a:rPr lang="en-US" sz="4400" b="1" i="0" dirty="0">
                <a:solidFill>
                  <a:srgbClr val="3C3C3C"/>
                </a:solidFill>
                <a:effectLst/>
                <a:latin typeface="Calibri" panose="020F0502020204030204" pitchFamily="34" charset="0"/>
                <a:cs typeface="Calibri" panose="020F0502020204030204" pitchFamily="34" charset="0"/>
              </a:rPr>
              <a:t>10 Workplace Safety Threats by OSHA</a:t>
            </a:r>
          </a:p>
          <a:p>
            <a:r>
              <a:rPr lang="en-US" sz="4400" b="1" dirty="0">
                <a:latin typeface="Calibri" panose="020F0502020204030204" pitchFamily="34" charset="0"/>
                <a:cs typeface="Calibri" panose="020F0502020204030204" pitchFamily="34" charset="0"/>
              </a:rPr>
              <a:t>CONCLUSION</a:t>
            </a:r>
            <a:br>
              <a:rPr lang="en-US" sz="4400" i="0" dirty="0">
                <a:solidFill>
                  <a:srgbClr val="3C3C3C"/>
                </a:solidFill>
                <a:effectLst/>
                <a:latin typeface="Calibri" panose="020F0502020204030204" pitchFamily="34" charset="0"/>
                <a:cs typeface="Calibri" panose="020F0502020204030204" pitchFamily="34" charset="0"/>
              </a:rPr>
            </a:br>
            <a:br>
              <a:rPr lang="en-US" b="1" i="0" dirty="0">
                <a:solidFill>
                  <a:srgbClr val="3C3C3C"/>
                </a:solidFill>
                <a:effectLst/>
                <a:latin typeface="neue-haas-unica"/>
              </a:rPr>
            </a:br>
            <a:br>
              <a:rPr lang="en-IN" b="1" i="0" dirty="0">
                <a:solidFill>
                  <a:srgbClr val="3C3C3C"/>
                </a:solidFill>
                <a:effectLst/>
                <a:latin typeface="neue-haas-unica"/>
              </a:rPr>
            </a:br>
            <a:br>
              <a:rPr lang="en-IN" b="1" i="0" dirty="0">
                <a:solidFill>
                  <a:srgbClr val="3C3C3C"/>
                </a:solidFill>
                <a:effectLst/>
                <a:latin typeface="neue-haas-unica"/>
              </a:rPr>
            </a:br>
            <a:br>
              <a:rPr lang="en-US" b="1" i="0" dirty="0">
                <a:solidFill>
                  <a:srgbClr val="3C3C3C"/>
                </a:solidFill>
                <a:effectLst/>
                <a:latin typeface="neue-haas-unica"/>
              </a:rPr>
            </a:br>
            <a:endParaRPr lang="en-IN" dirty="0"/>
          </a:p>
        </p:txBody>
      </p:sp>
      <p:pic>
        <p:nvPicPr>
          <p:cNvPr id="7" name="Picture 6">
            <a:extLst>
              <a:ext uri="{FF2B5EF4-FFF2-40B4-BE49-F238E27FC236}">
                <a16:creationId xmlns:a16="http://schemas.microsoft.com/office/drawing/2014/main" id="{690F3CD2-6E01-4176-9E0B-E04EDCD3234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431382" y="2655440"/>
            <a:ext cx="2857500" cy="2647950"/>
          </a:xfrm>
          <a:prstGeom prst="rect">
            <a:avLst/>
          </a:prstGeom>
        </p:spPr>
      </p:pic>
      <p:sp>
        <p:nvSpPr>
          <p:cNvPr id="8" name="TextBox 7">
            <a:extLst>
              <a:ext uri="{FF2B5EF4-FFF2-40B4-BE49-F238E27FC236}">
                <a16:creationId xmlns:a16="http://schemas.microsoft.com/office/drawing/2014/main" id="{D83454A9-AB51-4729-8710-252D33F4EC0A}"/>
              </a:ext>
            </a:extLst>
          </p:cNvPr>
          <p:cNvSpPr txBox="1"/>
          <p:nvPr/>
        </p:nvSpPr>
        <p:spPr>
          <a:xfrm>
            <a:off x="8786489" y="5392167"/>
            <a:ext cx="2857500" cy="369332"/>
          </a:xfrm>
          <a:prstGeom prst="rect">
            <a:avLst/>
          </a:prstGeom>
          <a:noFill/>
        </p:spPr>
        <p:txBody>
          <a:bodyPr wrap="square" rtlCol="0">
            <a:spAutoFit/>
          </a:bodyPr>
          <a:lstStyle/>
          <a:p>
            <a:r>
              <a:rPr lang="en-IN" sz="900" dirty="0">
                <a:hlinkClick r:id="rId3" tooltip="http://www.lawyersandsettlements.com/blog/tag/workplace-safety"/>
              </a:rPr>
              <a:t>This Photo</a:t>
            </a:r>
            <a:r>
              <a:rPr lang="en-IN" sz="900" dirty="0"/>
              <a:t> by Unknown Author is licensed under </a:t>
            </a:r>
            <a:r>
              <a:rPr lang="en-IN" sz="900" dirty="0">
                <a:hlinkClick r:id="rId4" tooltip="https://creativecommons.org/licenses/by-nd/3.0/"/>
              </a:rPr>
              <a:t>CC BY-ND</a:t>
            </a:r>
            <a:endParaRPr lang="en-IN" sz="900" dirty="0"/>
          </a:p>
        </p:txBody>
      </p:sp>
    </p:spTree>
    <p:extLst>
      <p:ext uri="{BB962C8B-B14F-4D97-AF65-F5344CB8AC3E}">
        <p14:creationId xmlns:p14="http://schemas.microsoft.com/office/powerpoint/2010/main" val="3904354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14997-7A77-40CC-AB5D-9E1B272B0EED}"/>
              </a:ext>
            </a:extLst>
          </p:cNvPr>
          <p:cNvSpPr>
            <a:spLocks noGrp="1"/>
          </p:cNvSpPr>
          <p:nvPr>
            <p:ph type="title"/>
          </p:nvPr>
        </p:nvSpPr>
        <p:spPr>
          <a:xfrm>
            <a:off x="577906" y="742848"/>
            <a:ext cx="8761413" cy="1290137"/>
          </a:xfrm>
        </p:spPr>
        <p:txBody>
          <a:bodyPr>
            <a:normAutofit/>
          </a:bodyPr>
          <a:lstStyle/>
          <a:p>
            <a:r>
              <a:rPr lang="en-IN" b="1" i="0" dirty="0">
                <a:solidFill>
                  <a:schemeClr val="bg1"/>
                </a:solidFill>
                <a:effectLst/>
                <a:latin typeface="neue-haas-unica"/>
              </a:rPr>
              <a:t>Workplace Safety Defined</a:t>
            </a:r>
            <a:br>
              <a:rPr lang="en-IN"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CA36BFBB-C495-4498-9F5A-79BC4B9F39F1}"/>
              </a:ext>
            </a:extLst>
          </p:cNvPr>
          <p:cNvSpPr>
            <a:spLocks noGrp="1"/>
          </p:cNvSpPr>
          <p:nvPr>
            <p:ph idx="1"/>
          </p:nvPr>
        </p:nvSpPr>
        <p:spPr>
          <a:xfrm>
            <a:off x="310718" y="2117323"/>
            <a:ext cx="6915705" cy="4740677"/>
          </a:xfrm>
        </p:spPr>
        <p:txBody>
          <a:bodyPr>
            <a:norm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Safety of workers (also known as worker safety and occupational health and safety) refers to the provision of a safe working environment, safe equipment, policies, and procedures in order to ensure workers' health and safety.</a:t>
            </a:r>
          </a:p>
          <a:p>
            <a:pPr algn="l" fontAlgn="base"/>
            <a:r>
              <a:rPr lang="en-US" sz="2400" i="0" dirty="0">
                <a:solidFill>
                  <a:srgbClr val="3C3C3C"/>
                </a:solidFill>
                <a:effectLst/>
                <a:latin typeface="Calibri" panose="020F0502020204030204" pitchFamily="34" charset="0"/>
                <a:cs typeface="Calibri" panose="020F0502020204030204" pitchFamily="34" charset="0"/>
              </a:rPr>
              <a:t>In 2020, workplace safety has become one of the main concerns for many employers. Not only the COVID-19 pandemic is resulting in more illnesses, but the emergence of remote work and dispersed workplaces are making it harder for employers to reach their frontline and deskless employees.</a:t>
            </a:r>
          </a:p>
          <a:p>
            <a:endParaRPr lang="en-IN" dirty="0"/>
          </a:p>
        </p:txBody>
      </p:sp>
      <p:pic>
        <p:nvPicPr>
          <p:cNvPr id="5" name="Picture 4">
            <a:extLst>
              <a:ext uri="{FF2B5EF4-FFF2-40B4-BE49-F238E27FC236}">
                <a16:creationId xmlns:a16="http://schemas.microsoft.com/office/drawing/2014/main" id="{4B5DA4D9-BE14-4B8F-86D3-662B5B857108}"/>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7395099" y="2379203"/>
            <a:ext cx="4653157" cy="3103619"/>
          </a:xfrm>
          <a:prstGeom prst="rect">
            <a:avLst/>
          </a:prstGeom>
        </p:spPr>
      </p:pic>
      <p:sp>
        <p:nvSpPr>
          <p:cNvPr id="6" name="TextBox 5">
            <a:extLst>
              <a:ext uri="{FF2B5EF4-FFF2-40B4-BE49-F238E27FC236}">
                <a16:creationId xmlns:a16="http://schemas.microsoft.com/office/drawing/2014/main" id="{23544026-F790-4DC2-91E6-B7B2B143CB28}"/>
              </a:ext>
            </a:extLst>
          </p:cNvPr>
          <p:cNvSpPr txBox="1"/>
          <p:nvPr/>
        </p:nvSpPr>
        <p:spPr>
          <a:xfrm>
            <a:off x="7611123" y="5713624"/>
            <a:ext cx="4270159" cy="230832"/>
          </a:xfrm>
          <a:prstGeom prst="rect">
            <a:avLst/>
          </a:prstGeom>
          <a:noFill/>
        </p:spPr>
        <p:txBody>
          <a:bodyPr wrap="square" rtlCol="0">
            <a:spAutoFit/>
          </a:bodyPr>
          <a:lstStyle/>
          <a:p>
            <a:r>
              <a:rPr lang="en-IN" sz="900">
                <a:hlinkClick r:id="rId3" tooltip="http://www.flickr.com/photos/navfac/8552567928/"/>
              </a:rPr>
              <a:t>This Photo</a:t>
            </a:r>
            <a:r>
              <a:rPr lang="en-IN" sz="900"/>
              <a:t> by Unknown Author is licensed under </a:t>
            </a:r>
            <a:r>
              <a:rPr lang="en-IN" sz="900">
                <a:hlinkClick r:id="rId4" tooltip="https://creativecommons.org/licenses/by/3.0/"/>
              </a:rPr>
              <a:t>CC BY</a:t>
            </a:r>
            <a:endParaRPr lang="en-IN" sz="900"/>
          </a:p>
        </p:txBody>
      </p:sp>
    </p:spTree>
    <p:extLst>
      <p:ext uri="{BB962C8B-B14F-4D97-AF65-F5344CB8AC3E}">
        <p14:creationId xmlns:p14="http://schemas.microsoft.com/office/powerpoint/2010/main" val="3729199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BFB9D3-8163-4E01-99C7-D4C264DC881C}"/>
              </a:ext>
            </a:extLst>
          </p:cNvPr>
          <p:cNvSpPr>
            <a:spLocks noGrp="1"/>
          </p:cNvSpPr>
          <p:nvPr>
            <p:ph type="title"/>
          </p:nvPr>
        </p:nvSpPr>
        <p:spPr>
          <a:xfrm>
            <a:off x="613416" y="746655"/>
            <a:ext cx="6124735" cy="993367"/>
          </a:xfrm>
        </p:spPr>
        <p:txBody>
          <a:bodyPr/>
          <a:lstStyle/>
          <a:p>
            <a:r>
              <a:rPr lang="en-IN" b="0" i="0" dirty="0">
                <a:solidFill>
                  <a:schemeClr val="bg1"/>
                </a:solidFill>
                <a:effectLst/>
                <a:latin typeface="neue-haas-unica"/>
              </a:rPr>
              <a:t>A national survey</a:t>
            </a:r>
            <a:endParaRPr lang="en-IN" dirty="0">
              <a:solidFill>
                <a:schemeClr val="bg1"/>
              </a:solidFill>
            </a:endParaRPr>
          </a:p>
        </p:txBody>
      </p:sp>
      <p:sp>
        <p:nvSpPr>
          <p:cNvPr id="6" name="AutoShape 6" descr="workplace-safety-1">
            <a:extLst>
              <a:ext uri="{FF2B5EF4-FFF2-40B4-BE49-F238E27FC236}">
                <a16:creationId xmlns:a16="http://schemas.microsoft.com/office/drawing/2014/main" id="{2C5BF9D2-09C3-4204-890E-D82EEC4A01FD}"/>
              </a:ext>
            </a:extLst>
          </p:cNvPr>
          <p:cNvSpPr>
            <a:spLocks noGrp="1" noChangeAspect="1" noChangeArrowheads="1"/>
          </p:cNvSpPr>
          <p:nvPr>
            <p:ph idx="1"/>
          </p:nvPr>
        </p:nvSpPr>
        <p:spPr bwMode="auto">
          <a:xfrm>
            <a:off x="608860" y="2305019"/>
            <a:ext cx="5182340" cy="4351338"/>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normAutofit/>
          </a:bodyPr>
          <a:lstStyle/>
          <a:p>
            <a:r>
              <a:rPr lang="en-US" sz="2400" i="0" dirty="0">
                <a:effectLst/>
                <a:latin typeface="Calibri" panose="020F0502020204030204" pitchFamily="34" charset="0"/>
                <a:cs typeface="Calibri" panose="020F0502020204030204" pitchFamily="34" charset="0"/>
              </a:rPr>
              <a:t>A national survey by The Hartford Financial Services Group found that 58% of blue-collar households have “a family member who has been injured on the job, requiring medical attention.”</a:t>
            </a:r>
          </a:p>
          <a:p>
            <a:r>
              <a:rPr lang="en-US" sz="2400" b="0" i="0" dirty="0">
                <a:solidFill>
                  <a:srgbClr val="3C3C3C"/>
                </a:solidFill>
                <a:effectLst/>
                <a:latin typeface="Calibri" panose="020F0502020204030204" pitchFamily="34" charset="0"/>
                <a:cs typeface="Calibri" panose="020F0502020204030204" pitchFamily="34" charset="0"/>
              </a:rPr>
              <a:t>While organizations have a moral obligation to ensure safe working conditions, unsafe workplaces can also have serious legal and financial consequences for employers.</a:t>
            </a:r>
            <a:endParaRPr lang="en-IN" sz="2400" dirty="0">
              <a:latin typeface="Calibri" panose="020F0502020204030204" pitchFamily="34" charset="0"/>
              <a:cs typeface="Calibri" panose="020F0502020204030204" pitchFamily="34" charset="0"/>
            </a:endParaRPr>
          </a:p>
        </p:txBody>
      </p:sp>
      <p:sp>
        <p:nvSpPr>
          <p:cNvPr id="7" name="AutoShape 8" descr="workplace-safety-1">
            <a:extLst>
              <a:ext uri="{FF2B5EF4-FFF2-40B4-BE49-F238E27FC236}">
                <a16:creationId xmlns:a16="http://schemas.microsoft.com/office/drawing/2014/main" id="{2C3CE863-43BD-440D-8A7E-B658008C8E47}"/>
              </a:ext>
            </a:extLst>
          </p:cNvPr>
          <p:cNvSpPr>
            <a:spLocks noChangeAspect="1" noChangeArrowheads="1"/>
          </p:cNvSpPr>
          <p:nvPr/>
        </p:nvSpPr>
        <p:spPr bwMode="auto">
          <a:xfrm>
            <a:off x="57912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10" name="Picture 9">
            <a:extLst>
              <a:ext uri="{FF2B5EF4-FFF2-40B4-BE49-F238E27FC236}">
                <a16:creationId xmlns:a16="http://schemas.microsoft.com/office/drawing/2014/main" id="{022C087B-0873-4042-AC83-2EA937F35E5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791200" y="2606143"/>
            <a:ext cx="5576350" cy="3715243"/>
          </a:xfrm>
          <a:prstGeom prst="rect">
            <a:avLst/>
          </a:prstGeom>
        </p:spPr>
      </p:pic>
      <p:sp>
        <p:nvSpPr>
          <p:cNvPr id="11" name="TextBox 10">
            <a:extLst>
              <a:ext uri="{FF2B5EF4-FFF2-40B4-BE49-F238E27FC236}">
                <a16:creationId xmlns:a16="http://schemas.microsoft.com/office/drawing/2014/main" id="{7A5BEC0D-4C18-4951-90E5-6F9F897C7E61}"/>
              </a:ext>
            </a:extLst>
          </p:cNvPr>
          <p:cNvSpPr txBox="1"/>
          <p:nvPr/>
        </p:nvSpPr>
        <p:spPr>
          <a:xfrm>
            <a:off x="6503572" y="6425525"/>
            <a:ext cx="4863977" cy="230832"/>
          </a:xfrm>
          <a:prstGeom prst="rect">
            <a:avLst/>
          </a:prstGeom>
          <a:noFill/>
        </p:spPr>
        <p:txBody>
          <a:bodyPr wrap="square" rtlCol="0">
            <a:spAutoFit/>
          </a:bodyPr>
          <a:lstStyle/>
          <a:p>
            <a:r>
              <a:rPr lang="en-IN" sz="900">
                <a:hlinkClick r:id="rId3" tooltip="https://www.aliem.com/2017/5-reason-em-residents-survey-wellness/"/>
              </a:rPr>
              <a:t>This Photo</a:t>
            </a:r>
            <a:r>
              <a:rPr lang="en-IN" sz="900"/>
              <a:t> by Unknown Author is licensed under </a:t>
            </a:r>
            <a:r>
              <a:rPr lang="en-IN" sz="900">
                <a:hlinkClick r:id="rId4" tooltip="https://creativecommons.org/licenses/by-nc-nd/3.0/"/>
              </a:rPr>
              <a:t>CC BY-NC-ND</a:t>
            </a:r>
            <a:endParaRPr lang="en-IN" sz="900"/>
          </a:p>
        </p:txBody>
      </p:sp>
    </p:spTree>
    <p:extLst>
      <p:ext uri="{BB962C8B-B14F-4D97-AF65-F5344CB8AC3E}">
        <p14:creationId xmlns:p14="http://schemas.microsoft.com/office/powerpoint/2010/main" val="442523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7D6F90-6823-48E0-A409-76A5E8CD2CDC}"/>
              </a:ext>
            </a:extLst>
          </p:cNvPr>
          <p:cNvSpPr>
            <a:spLocks noGrp="1"/>
          </p:cNvSpPr>
          <p:nvPr>
            <p:ph type="title"/>
          </p:nvPr>
        </p:nvSpPr>
        <p:spPr>
          <a:xfrm>
            <a:off x="607380" y="604822"/>
            <a:ext cx="9903781" cy="1325563"/>
          </a:xfrm>
        </p:spPr>
        <p:txBody>
          <a:bodyPr>
            <a:normAutofit/>
          </a:bodyPr>
          <a:lstStyle/>
          <a:p>
            <a:r>
              <a:rPr lang="en-US" b="1" i="0" dirty="0">
                <a:solidFill>
                  <a:schemeClr val="bg1"/>
                </a:solidFill>
                <a:effectLst/>
                <a:latin typeface="neue-haas-unica"/>
              </a:rPr>
              <a:t>The Importance of Keeping Your Workplace Safe</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E2C7027B-9BBC-4CFE-840C-6B777C328AE3}"/>
              </a:ext>
            </a:extLst>
          </p:cNvPr>
          <p:cNvSpPr>
            <a:spLocks noGrp="1"/>
          </p:cNvSpPr>
          <p:nvPr>
            <p:ph idx="1"/>
          </p:nvPr>
        </p:nvSpPr>
        <p:spPr>
          <a:xfrm>
            <a:off x="826480" y="2266149"/>
            <a:ext cx="5911671" cy="4374348"/>
          </a:xfrm>
        </p:spPr>
        <p:txBody>
          <a:bodyPr>
            <a:noAutofit/>
          </a:bodyPr>
          <a:lstStyle/>
          <a:p>
            <a:pPr marL="0" indent="0">
              <a:buNone/>
            </a:pPr>
            <a:r>
              <a:rPr lang="en-US" sz="2800" b="0" i="0" dirty="0">
                <a:solidFill>
                  <a:srgbClr val="3C3C3C"/>
                </a:solidFill>
                <a:effectLst/>
                <a:latin typeface="Calibri" panose="020F0502020204030204" pitchFamily="34" charset="0"/>
                <a:cs typeface="Calibri" panose="020F0502020204030204" pitchFamily="34" charset="0"/>
              </a:rPr>
              <a:t>Safety in the workplace has a significant impact on many business KPIs. In other words, safer working environments benefit from fewer accidents, which results in fewer occupational health costs, better employee retention and satisfaction, less employee downtime, and less retraining time. </a:t>
            </a:r>
            <a:endParaRPr lang="en-IN" sz="28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409DF739-388A-463E-BEF0-F347E56EAF59}"/>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849588" y="2441990"/>
            <a:ext cx="5062402" cy="2847601"/>
          </a:xfrm>
          <a:prstGeom prst="rect">
            <a:avLst/>
          </a:prstGeom>
        </p:spPr>
      </p:pic>
      <p:sp>
        <p:nvSpPr>
          <p:cNvPr id="6" name="TextBox 5">
            <a:extLst>
              <a:ext uri="{FF2B5EF4-FFF2-40B4-BE49-F238E27FC236}">
                <a16:creationId xmlns:a16="http://schemas.microsoft.com/office/drawing/2014/main" id="{62BE090D-A8EC-4090-9EFE-0573A44D581E}"/>
              </a:ext>
            </a:extLst>
          </p:cNvPr>
          <p:cNvSpPr txBox="1"/>
          <p:nvPr/>
        </p:nvSpPr>
        <p:spPr>
          <a:xfrm>
            <a:off x="7128770" y="5218605"/>
            <a:ext cx="4147428" cy="230832"/>
          </a:xfrm>
          <a:prstGeom prst="rect">
            <a:avLst/>
          </a:prstGeom>
          <a:noFill/>
        </p:spPr>
        <p:txBody>
          <a:bodyPr wrap="square" rtlCol="0">
            <a:spAutoFit/>
          </a:bodyPr>
          <a:lstStyle/>
          <a:p>
            <a:r>
              <a:rPr lang="en-IN" sz="900">
                <a:hlinkClick r:id="rId3" tooltip="https://www.peoplemattersglobal.com/article/employee-engagement/mental-well-being-is-part-of-workplace-safety-too-27653"/>
              </a:rPr>
              <a:t>This Photo</a:t>
            </a:r>
            <a:r>
              <a:rPr lang="en-IN" sz="900"/>
              <a:t> by Unknown Author is licensed under </a:t>
            </a:r>
            <a:r>
              <a:rPr lang="en-IN" sz="900">
                <a:hlinkClick r:id="rId4" tooltip="https://creativecommons.org/licenses/by-nc-sa/3.0/"/>
              </a:rPr>
              <a:t>CC BY-SA-NC</a:t>
            </a:r>
            <a:endParaRPr lang="en-IN" sz="900"/>
          </a:p>
        </p:txBody>
      </p:sp>
    </p:spTree>
    <p:extLst>
      <p:ext uri="{BB962C8B-B14F-4D97-AF65-F5344CB8AC3E}">
        <p14:creationId xmlns:p14="http://schemas.microsoft.com/office/powerpoint/2010/main" val="12121775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1A69A-996D-4ACC-9019-94FD4E53F5A9}"/>
              </a:ext>
            </a:extLst>
          </p:cNvPr>
          <p:cNvSpPr>
            <a:spLocks noGrp="1"/>
          </p:cNvSpPr>
          <p:nvPr>
            <p:ph type="title"/>
          </p:nvPr>
        </p:nvSpPr>
        <p:spPr>
          <a:xfrm>
            <a:off x="665826" y="603682"/>
            <a:ext cx="5504155" cy="1076950"/>
          </a:xfrm>
        </p:spPr>
        <p:txBody>
          <a:bodyPr>
            <a:normAutofit fontScale="90000"/>
          </a:bodyPr>
          <a:lstStyle/>
          <a:p>
            <a:r>
              <a:rPr lang="en-IN" b="1" i="0" dirty="0">
                <a:solidFill>
                  <a:schemeClr val="bg1"/>
                </a:solidFill>
                <a:effectLst/>
                <a:latin typeface="neue-haas-unica"/>
              </a:rPr>
              <a:t>Employee retention</a:t>
            </a:r>
            <a:br>
              <a:rPr lang="en-IN"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6B9EF3C8-519B-4B31-851A-E596797DC22C}"/>
              </a:ext>
            </a:extLst>
          </p:cNvPr>
          <p:cNvSpPr>
            <a:spLocks noGrp="1"/>
          </p:cNvSpPr>
          <p:nvPr>
            <p:ph idx="1"/>
          </p:nvPr>
        </p:nvSpPr>
        <p:spPr>
          <a:xfrm>
            <a:off x="577048" y="2210541"/>
            <a:ext cx="5690587" cy="4448452"/>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Employees appreciate safe working environments, which is a sign that their emplo</a:t>
            </a:r>
            <a:r>
              <a:rPr lang="en-US" sz="2400" dirty="0">
                <a:solidFill>
                  <a:srgbClr val="3C3C3C"/>
                </a:solidFill>
                <a:latin typeface="Calibri" panose="020F0502020204030204" pitchFamily="34" charset="0"/>
                <a:cs typeface="Calibri" panose="020F0502020204030204" pitchFamily="34" charset="0"/>
              </a:rPr>
              <a:t>y</a:t>
            </a:r>
            <a:r>
              <a:rPr lang="en-US" sz="2400" i="0" dirty="0">
                <a:solidFill>
                  <a:srgbClr val="3C3C3C"/>
                </a:solidFill>
                <a:effectLst/>
                <a:latin typeface="Calibri" panose="020F0502020204030204" pitchFamily="34" charset="0"/>
                <a:cs typeface="Calibri" panose="020F0502020204030204" pitchFamily="34" charset="0"/>
              </a:rPr>
              <a:t>er cares about their wellbeing. Therefore, employees who feel safe at work are also more loyal to their employers and stay longer within their organizations. </a:t>
            </a:r>
          </a:p>
          <a:p>
            <a:pPr algn="l" fontAlgn="base"/>
            <a:r>
              <a:rPr lang="en-US" sz="2400" i="0" dirty="0">
                <a:solidFill>
                  <a:srgbClr val="3C3C3C"/>
                </a:solidFill>
                <a:effectLst/>
                <a:latin typeface="Calibri" panose="020F0502020204030204" pitchFamily="34" charset="0"/>
                <a:cs typeface="Calibri" panose="020F0502020204030204" pitchFamily="34" charset="0"/>
              </a:rPr>
              <a:t>On the other hand, those who don’t feel safe or have experienced workplace accidents are much more likely to search for new employers.</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950C801A-D520-414E-A001-6DEFA95CB241}"/>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383774" y="2117122"/>
            <a:ext cx="5135079" cy="4203576"/>
          </a:xfrm>
          <a:prstGeom prst="rect">
            <a:avLst/>
          </a:prstGeom>
        </p:spPr>
      </p:pic>
      <p:sp>
        <p:nvSpPr>
          <p:cNvPr id="6" name="TextBox 5">
            <a:extLst>
              <a:ext uri="{FF2B5EF4-FFF2-40B4-BE49-F238E27FC236}">
                <a16:creationId xmlns:a16="http://schemas.microsoft.com/office/drawing/2014/main" id="{042AD6D0-7EEE-40B8-B2E5-8F57DD936A70}"/>
              </a:ext>
            </a:extLst>
          </p:cNvPr>
          <p:cNvSpPr txBox="1"/>
          <p:nvPr/>
        </p:nvSpPr>
        <p:spPr>
          <a:xfrm>
            <a:off x="7182034" y="6428161"/>
            <a:ext cx="4336820" cy="230832"/>
          </a:xfrm>
          <a:prstGeom prst="rect">
            <a:avLst/>
          </a:prstGeom>
          <a:noFill/>
        </p:spPr>
        <p:txBody>
          <a:bodyPr wrap="square" rtlCol="0">
            <a:spAutoFit/>
          </a:bodyPr>
          <a:lstStyle/>
          <a:p>
            <a:r>
              <a:rPr lang="en-IN" sz="900">
                <a:hlinkClick r:id="rId3" tooltip="http://vinayravindran.com/2013/09/22/guest-blog-retaining-good-people-company-big-challenge/"/>
              </a:rPr>
              <a:t>This Photo</a:t>
            </a:r>
            <a:r>
              <a:rPr lang="en-IN" sz="900"/>
              <a:t> by Unknown Author is licensed under </a:t>
            </a:r>
            <a:r>
              <a:rPr lang="en-IN" sz="900">
                <a:hlinkClick r:id="rId4" tooltip="https://creativecommons.org/licenses/by-nc-sa/3.0/"/>
              </a:rPr>
              <a:t>CC BY-SA-NC</a:t>
            </a:r>
            <a:endParaRPr lang="en-IN" sz="900"/>
          </a:p>
        </p:txBody>
      </p:sp>
    </p:spTree>
    <p:extLst>
      <p:ext uri="{BB962C8B-B14F-4D97-AF65-F5344CB8AC3E}">
        <p14:creationId xmlns:p14="http://schemas.microsoft.com/office/powerpoint/2010/main" val="34927478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6AE5CF-2725-4CCF-9864-0ED69FC20B89}"/>
              </a:ext>
            </a:extLst>
          </p:cNvPr>
          <p:cNvSpPr>
            <a:spLocks noGrp="1"/>
          </p:cNvSpPr>
          <p:nvPr>
            <p:ph type="title"/>
          </p:nvPr>
        </p:nvSpPr>
        <p:spPr>
          <a:xfrm>
            <a:off x="550417" y="612559"/>
            <a:ext cx="5894772" cy="1068073"/>
          </a:xfrm>
        </p:spPr>
        <p:txBody>
          <a:bodyPr>
            <a:normAutofit fontScale="90000"/>
          </a:bodyPr>
          <a:lstStyle/>
          <a:p>
            <a:r>
              <a:rPr lang="en-IN" b="1" i="0" dirty="0">
                <a:solidFill>
                  <a:schemeClr val="bg1"/>
                </a:solidFill>
                <a:effectLst/>
                <a:latin typeface="neue-haas-unica"/>
              </a:rPr>
              <a:t>Employee productivity</a:t>
            </a:r>
            <a:br>
              <a:rPr lang="en-IN"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4CD063D6-F3E9-444A-9981-198317A36ED2}"/>
              </a:ext>
            </a:extLst>
          </p:cNvPr>
          <p:cNvSpPr>
            <a:spLocks noGrp="1"/>
          </p:cNvSpPr>
          <p:nvPr>
            <p:ph idx="1"/>
          </p:nvPr>
        </p:nvSpPr>
        <p:spPr>
          <a:xfrm>
            <a:off x="550417" y="2121763"/>
            <a:ext cx="5291090" cy="4589755"/>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Employees who feel safe in their working environments are also more productive than those who have been injured in the past and, therefore, have developed a certain level of anxiety and fright. </a:t>
            </a:r>
          </a:p>
          <a:p>
            <a:pPr algn="l" fontAlgn="base"/>
            <a:r>
              <a:rPr lang="en-US" sz="2400" i="0" dirty="0">
                <a:solidFill>
                  <a:srgbClr val="3C3C3C"/>
                </a:solidFill>
                <a:effectLst/>
                <a:latin typeface="Calibri" panose="020F0502020204030204" pitchFamily="34" charset="0"/>
                <a:cs typeface="Calibri" panose="020F0502020204030204" pitchFamily="34" charset="0"/>
              </a:rPr>
              <a:t>Eliminating workplace hazards enables employees to stay invested in their work and do their best.</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1326C33B-63EA-4AB4-9BF9-6E59973B6652}"/>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537849" y="2763730"/>
            <a:ext cx="4762500" cy="2857500"/>
          </a:xfrm>
          <a:prstGeom prst="rect">
            <a:avLst/>
          </a:prstGeom>
        </p:spPr>
      </p:pic>
      <p:sp>
        <p:nvSpPr>
          <p:cNvPr id="6" name="TextBox 5">
            <a:extLst>
              <a:ext uri="{FF2B5EF4-FFF2-40B4-BE49-F238E27FC236}">
                <a16:creationId xmlns:a16="http://schemas.microsoft.com/office/drawing/2014/main" id="{0E6A76E1-B8A9-46F4-8CDB-4D5BF4CFAC67}"/>
              </a:ext>
            </a:extLst>
          </p:cNvPr>
          <p:cNvSpPr txBox="1"/>
          <p:nvPr/>
        </p:nvSpPr>
        <p:spPr>
          <a:xfrm>
            <a:off x="6537849" y="5621230"/>
            <a:ext cx="4762500" cy="230832"/>
          </a:xfrm>
          <a:prstGeom prst="rect">
            <a:avLst/>
          </a:prstGeom>
          <a:noFill/>
        </p:spPr>
        <p:txBody>
          <a:bodyPr wrap="square" rtlCol="0">
            <a:spAutoFit/>
          </a:bodyPr>
          <a:lstStyle/>
          <a:p>
            <a:r>
              <a:rPr lang="en-IN" sz="900">
                <a:hlinkClick r:id="rId3" tooltip="http://onlineinternetmarketinghelp.com/maximize-your-time-by-being-productive/"/>
              </a:rPr>
              <a:t>This Photo</a:t>
            </a:r>
            <a:r>
              <a:rPr lang="en-IN" sz="900"/>
              <a:t> by Unknown Author is licensed under </a:t>
            </a:r>
            <a:r>
              <a:rPr lang="en-IN" sz="900">
                <a:hlinkClick r:id="rId4" tooltip="https://creativecommons.org/licenses/by-nc-nd/3.0/"/>
              </a:rPr>
              <a:t>CC BY-NC-ND</a:t>
            </a:r>
            <a:endParaRPr lang="en-IN" sz="900"/>
          </a:p>
        </p:txBody>
      </p:sp>
    </p:spTree>
    <p:extLst>
      <p:ext uri="{BB962C8B-B14F-4D97-AF65-F5344CB8AC3E}">
        <p14:creationId xmlns:p14="http://schemas.microsoft.com/office/powerpoint/2010/main" val="360208425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70F99-D929-417F-8DA9-DD6A1CD673B2}"/>
              </a:ext>
            </a:extLst>
          </p:cNvPr>
          <p:cNvSpPr>
            <a:spLocks noGrp="1"/>
          </p:cNvSpPr>
          <p:nvPr>
            <p:ph type="title"/>
          </p:nvPr>
        </p:nvSpPr>
        <p:spPr>
          <a:xfrm>
            <a:off x="648071" y="648071"/>
            <a:ext cx="5877017" cy="1423180"/>
          </a:xfrm>
        </p:spPr>
        <p:txBody>
          <a:bodyPr>
            <a:normAutofit fontScale="90000"/>
          </a:bodyPr>
          <a:lstStyle/>
          <a:p>
            <a:r>
              <a:rPr lang="en-US" b="1" i="0" dirty="0">
                <a:solidFill>
                  <a:schemeClr val="bg1"/>
                </a:solidFill>
                <a:effectLst/>
                <a:latin typeface="neue-haas-unica"/>
              </a:rPr>
              <a:t>Company reputation and Employer Branding</a:t>
            </a:r>
            <a:br>
              <a:rPr lang="en-US" b="1" i="0" dirty="0">
                <a:solidFill>
                  <a:schemeClr val="bg1"/>
                </a:solidFill>
                <a:effectLst/>
                <a:latin typeface="neue-haas-unica"/>
              </a:rPr>
            </a:br>
            <a:endParaRPr lang="en-IN" dirty="0">
              <a:solidFill>
                <a:schemeClr val="bg1"/>
              </a:solidFill>
            </a:endParaRPr>
          </a:p>
        </p:txBody>
      </p:sp>
      <p:sp>
        <p:nvSpPr>
          <p:cNvPr id="3" name="Content Placeholder 2">
            <a:extLst>
              <a:ext uri="{FF2B5EF4-FFF2-40B4-BE49-F238E27FC236}">
                <a16:creationId xmlns:a16="http://schemas.microsoft.com/office/drawing/2014/main" id="{B61ED748-FCAA-487F-A780-0E9959F7D734}"/>
              </a:ext>
            </a:extLst>
          </p:cNvPr>
          <p:cNvSpPr>
            <a:spLocks noGrp="1"/>
          </p:cNvSpPr>
          <p:nvPr>
            <p:ph idx="1"/>
          </p:nvPr>
        </p:nvSpPr>
        <p:spPr>
          <a:xfrm>
            <a:off x="559295" y="2388093"/>
            <a:ext cx="6924582" cy="4358936"/>
          </a:xfrm>
        </p:spPr>
        <p:txBody>
          <a:bodyPr>
            <a:noAutofit/>
          </a:bodyPr>
          <a:lstStyle/>
          <a:p>
            <a:pPr algn="l" fontAlgn="base"/>
            <a:r>
              <a:rPr lang="en-US" sz="2400" i="0" dirty="0">
                <a:solidFill>
                  <a:srgbClr val="3C3C3C"/>
                </a:solidFill>
                <a:effectLst/>
                <a:latin typeface="Calibri" panose="020F0502020204030204" pitchFamily="34" charset="0"/>
                <a:cs typeface="Calibri" panose="020F0502020204030204" pitchFamily="34" charset="0"/>
              </a:rPr>
              <a:t>Companies that don’t invest in workplace safety quickly develop a reputation of an unsafe employer, which has a big impact on employer branding and talent attraction efforts. Moreover, the company's customers, competitors and the general public often perceive such companies as unprofessional. </a:t>
            </a:r>
          </a:p>
          <a:p>
            <a:pPr algn="l" fontAlgn="base"/>
            <a:r>
              <a:rPr lang="en-US" sz="2400" i="0" dirty="0">
                <a:solidFill>
                  <a:srgbClr val="3C3C3C"/>
                </a:solidFill>
                <a:effectLst/>
                <a:latin typeface="Calibri" panose="020F0502020204030204" pitchFamily="34" charset="0"/>
                <a:cs typeface="Calibri" panose="020F0502020204030204" pitchFamily="34" charset="0"/>
              </a:rPr>
              <a:t>As a consequence, fewer employees apply for jobs, and the most skilled workers often search for jobs elsewhere.</a:t>
            </a:r>
          </a:p>
          <a:p>
            <a:endParaRPr lang="en-IN" sz="2400" dirty="0">
              <a:latin typeface="Calibri" panose="020F0502020204030204" pitchFamily="34" charset="0"/>
              <a:cs typeface="Calibri" panose="020F0502020204030204" pitchFamily="34" charset="0"/>
            </a:endParaRPr>
          </a:p>
        </p:txBody>
      </p:sp>
      <p:pic>
        <p:nvPicPr>
          <p:cNvPr id="5" name="Picture 4">
            <a:extLst>
              <a:ext uri="{FF2B5EF4-FFF2-40B4-BE49-F238E27FC236}">
                <a16:creationId xmlns:a16="http://schemas.microsoft.com/office/drawing/2014/main" id="{CB230CB2-6DC1-42C5-BE47-A5A96ECAED5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8318376" y="254870"/>
            <a:ext cx="3314329" cy="6088184"/>
          </a:xfrm>
          <a:prstGeom prst="rect">
            <a:avLst/>
          </a:prstGeom>
        </p:spPr>
      </p:pic>
      <p:sp>
        <p:nvSpPr>
          <p:cNvPr id="6" name="TextBox 5">
            <a:extLst>
              <a:ext uri="{FF2B5EF4-FFF2-40B4-BE49-F238E27FC236}">
                <a16:creationId xmlns:a16="http://schemas.microsoft.com/office/drawing/2014/main" id="{48B92F5A-9818-4D3C-B6F6-167EC4228912}"/>
              </a:ext>
            </a:extLst>
          </p:cNvPr>
          <p:cNvSpPr txBox="1"/>
          <p:nvPr/>
        </p:nvSpPr>
        <p:spPr>
          <a:xfrm>
            <a:off x="8179859" y="6572058"/>
            <a:ext cx="3733407" cy="230832"/>
          </a:xfrm>
          <a:prstGeom prst="rect">
            <a:avLst/>
          </a:prstGeom>
          <a:noFill/>
        </p:spPr>
        <p:txBody>
          <a:bodyPr wrap="square" rtlCol="0">
            <a:spAutoFit/>
          </a:bodyPr>
          <a:lstStyle/>
          <a:p>
            <a:r>
              <a:rPr lang="en-IN" sz="900" dirty="0">
                <a:hlinkClick r:id="rId3" tooltip="http://www.hrbartender.com/2013/recruiting/simple-solution-cost-effective-employer-branding-infographic-ask-hr-bartender/"/>
              </a:rPr>
              <a:t>This Photo</a:t>
            </a:r>
            <a:r>
              <a:rPr lang="en-IN" sz="900" dirty="0"/>
              <a:t> by Unknown Author is licensed under </a:t>
            </a:r>
            <a:r>
              <a:rPr lang="en-IN" sz="900" dirty="0">
                <a:hlinkClick r:id="rId4" tooltip="https://creativecommons.org/licenses/by-nc-nd/3.0/"/>
              </a:rPr>
              <a:t>CC BY-NC-ND</a:t>
            </a:r>
            <a:endParaRPr lang="en-IN" sz="900" dirty="0"/>
          </a:p>
        </p:txBody>
      </p:sp>
    </p:spTree>
    <p:extLst>
      <p:ext uri="{BB962C8B-B14F-4D97-AF65-F5344CB8AC3E}">
        <p14:creationId xmlns:p14="http://schemas.microsoft.com/office/powerpoint/2010/main" val="313521770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on Boardroom">
  <a:themeElements>
    <a:clrScheme name="Ion Boardroom">
      <a:dk1>
        <a:sysClr val="windowText" lastClr="000000"/>
      </a:dk1>
      <a:lt1>
        <a:sysClr val="window" lastClr="FFFFFF"/>
      </a:lt1>
      <a:dk2>
        <a:srgbClr val="3B3059"/>
      </a:dk2>
      <a:lt2>
        <a:srgbClr val="EBEBEB"/>
      </a:lt2>
      <a:accent1>
        <a:srgbClr val="B31166"/>
      </a:accent1>
      <a:accent2>
        <a:srgbClr val="E33D6F"/>
      </a:accent2>
      <a:accent3>
        <a:srgbClr val="E45F3C"/>
      </a:accent3>
      <a:accent4>
        <a:srgbClr val="E9943A"/>
      </a:accent4>
      <a:accent5>
        <a:srgbClr val="9B6BF2"/>
      </a:accent5>
      <a:accent6>
        <a:srgbClr val="D53DD0"/>
      </a:accent6>
      <a:hlink>
        <a:srgbClr val="8F8F8F"/>
      </a:hlink>
      <a:folHlink>
        <a:srgbClr val="A5A5A5"/>
      </a:folHlink>
    </a:clrScheme>
    <a:fontScheme name="Ion Boardroom">
      <a:majorFont>
        <a:latin typeface="Century Gothic" panose="020B0502020202020204"/>
        <a:ea typeface=""/>
        <a:cs typeface=""/>
        <a:font script="Jpan" typeface="メイリオ"/>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Ion Boardroom">
      <a:fillStyleLst>
        <a:solidFill>
          <a:schemeClr val="phClr"/>
        </a:solidFill>
        <a:gradFill rotWithShape="1">
          <a:gsLst>
            <a:gs pos="0">
              <a:schemeClr val="phClr">
                <a:tint val="64000"/>
                <a:lumMod val="118000"/>
              </a:schemeClr>
            </a:gs>
            <a:gs pos="100000">
              <a:schemeClr val="phClr">
                <a:tint val="92000"/>
                <a:alpha val="100000"/>
                <a:lumMod val="110000"/>
              </a:schemeClr>
            </a:gs>
          </a:gsLst>
          <a:lin ang="5400000" scaled="0"/>
        </a:gradFill>
        <a:gradFill rotWithShape="1">
          <a:gsLst>
            <a:gs pos="0">
              <a:schemeClr val="phClr">
                <a:tint val="98000"/>
                <a:lumMod val="114000"/>
              </a:schemeClr>
            </a:gs>
            <a:gs pos="100000">
              <a:schemeClr val="phClr">
                <a:shade val="90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8575" cap="rnd" cmpd="sng" algn="ctr">
          <a:solidFill>
            <a:schemeClr val="phClr"/>
          </a:solidFill>
          <a:prstDash val="solid"/>
        </a:ln>
      </a:lnStyleLst>
      <a:effectStyleLst>
        <a:effectStyle>
          <a:effectLst/>
        </a:effectStyle>
        <a:effectStyle>
          <a:effectLst>
            <a:outerShdw blurRad="38100" dist="25400" dir="5400000" rotWithShape="0">
              <a:srgbClr val="000000">
                <a:alpha val="45000"/>
              </a:srgbClr>
            </a:outerShdw>
          </a:effectLst>
        </a:effectStyle>
        <a:effectStyle>
          <a:effectLst>
            <a:outerShdw blurRad="63500" dist="38100" dir="5400000" rotWithShape="0">
              <a:srgbClr val="000000">
                <a:alpha val="60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8000"/>
                <a:hueMod val="124000"/>
                <a:satMod val="148000"/>
                <a:lumMod val="124000"/>
              </a:schemeClr>
            </a:gs>
            <a:gs pos="100000">
              <a:schemeClr val="phClr">
                <a:shade val="76000"/>
                <a:hueMod val="89000"/>
                <a:satMod val="164000"/>
                <a:lumMod val="56000"/>
              </a:schemeClr>
            </a:gs>
          </a:gsLst>
          <a:path path="circle">
            <a:fillToRect l="45000" t="65000" r="125000" b="100000"/>
          </a:path>
        </a:gradFill>
        <a:blipFill rotWithShape="1">
          <a:blip xmlns:r="http://schemas.openxmlformats.org/officeDocument/2006/relationships" r:embed="rId1">
            <a:duotone>
              <a:schemeClr val="phClr">
                <a:shade val="69000"/>
                <a:hueMod val="91000"/>
                <a:satMod val="164000"/>
                <a:lumMod val="74000"/>
              </a:schemeClr>
              <a:schemeClr val="phClr">
                <a:hueMod val="124000"/>
                <a:satMod val="140000"/>
                <a:lumMod val="142000"/>
              </a:schemeClr>
            </a:duotone>
          </a:blip>
          <a:stretch/>
        </a:blipFill>
      </a:bgFillStyleLst>
    </a:fmtScheme>
  </a:themeElements>
  <a:objectDefaults/>
  <a:extraClrSchemeLst/>
  <a:extLst>
    <a:ext uri="{05A4C25C-085E-4340-85A3-A5531E510DB2}">
      <thm15:themeFamily xmlns:thm15="http://schemas.microsoft.com/office/thememl/2012/main" name="Ion Boardroom" id="{FC33163D-4339-46B1-8EED-24C834239D99}" vid="{B8502691-933B-45FE-8764-BA278511EF27}"/>
    </a:ext>
  </a:extLst>
</a:theme>
</file>

<file path=docProps/app.xml><?xml version="1.0" encoding="utf-8"?>
<Properties xmlns="http://schemas.openxmlformats.org/officeDocument/2006/extended-properties" xmlns:vt="http://schemas.openxmlformats.org/officeDocument/2006/docPropsVTypes">
  <Template>Ion Boardroom</Template>
  <TotalTime>134</TotalTime>
  <Words>1922</Words>
  <Application>Microsoft Office PowerPoint</Application>
  <PresentationFormat>Widescreen</PresentationFormat>
  <Paragraphs>110</Paragraphs>
  <Slides>22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22</vt:i4>
      </vt:variant>
    </vt:vector>
  </HeadingPairs>
  <TitlesOfParts>
    <vt:vector size="29" baseType="lpstr">
      <vt:lpstr>Arial</vt:lpstr>
      <vt:lpstr>Calibri</vt:lpstr>
      <vt:lpstr>Century Gothic</vt:lpstr>
      <vt:lpstr>inherit</vt:lpstr>
      <vt:lpstr>neue-haas-unica</vt:lpstr>
      <vt:lpstr>Wingdings 3</vt:lpstr>
      <vt:lpstr>Ion Boardroom</vt:lpstr>
      <vt:lpstr>SAFETY AT WORKPLACE</vt:lpstr>
      <vt:lpstr>Abstract:</vt:lpstr>
      <vt:lpstr>Overview:</vt:lpstr>
      <vt:lpstr>Workplace Safety Defined </vt:lpstr>
      <vt:lpstr>A national survey</vt:lpstr>
      <vt:lpstr>The Importance of Keeping Your Workplace Safe </vt:lpstr>
      <vt:lpstr>Employee retention </vt:lpstr>
      <vt:lpstr>Employee productivity </vt:lpstr>
      <vt:lpstr>Company reputation and Employer Branding </vt:lpstr>
      <vt:lpstr>8 Workplace Safety Best Practices </vt:lpstr>
      <vt:lpstr>1. Identify all the workplace safety hazards  </vt:lpstr>
      <vt:lpstr>2. Define safety policies and remind employees to follow them </vt:lpstr>
      <vt:lpstr>3. Involve leadership and encourage employees' share of voice </vt:lpstr>
      <vt:lpstr>4. Designate a health and safety representative </vt:lpstr>
      <vt:lpstr>5. Build trust and be consistent </vt:lpstr>
      <vt:lpstr>6. Enable easy access to important documents and information </vt:lpstr>
      <vt:lpstr>7. Help managers and employees to always stay connected </vt:lpstr>
      <vt:lpstr>8. Recognize those who follow the rules and regulations </vt:lpstr>
      <vt:lpstr>10 Common Workplace Safety Tips for Employees </vt:lpstr>
      <vt:lpstr>10 Workplace Safety Threats by OSHA </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SAFETY AT WORKPLACE</dc:title>
  <dc:creator>nithan r</dc:creator>
  <cp:lastModifiedBy>nithan r</cp:lastModifiedBy>
  <cp:revision>46</cp:revision>
  <dcterms:created xsi:type="dcterms:W3CDTF">2022-03-01T13:16:04Z</dcterms:created>
  <dcterms:modified xsi:type="dcterms:W3CDTF">2022-03-25T14:14:49Z</dcterms:modified>
</cp:coreProperties>
</file>

<file path=docProps/thumbnail.jpeg>
</file>